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56" r:id="rId5"/>
    <p:sldId id="353" r:id="rId6"/>
    <p:sldId id="364" r:id="rId7"/>
    <p:sldId id="362" r:id="rId8"/>
    <p:sldId id="307" r:id="rId9"/>
    <p:sldId id="293" r:id="rId10"/>
    <p:sldId id="296" r:id="rId11"/>
    <p:sldId id="354" r:id="rId12"/>
    <p:sldId id="342" r:id="rId13"/>
    <p:sldId id="363" r:id="rId14"/>
    <p:sldId id="299" r:id="rId15"/>
    <p:sldId id="357" r:id="rId16"/>
    <p:sldId id="358" r:id="rId17"/>
    <p:sldId id="301" r:id="rId18"/>
    <p:sldId id="361" r:id="rId19"/>
    <p:sldId id="347" r:id="rId20"/>
    <p:sldId id="365" r:id="rId21"/>
    <p:sldId id="304" r:id="rId22"/>
    <p:sldId id="352" r:id="rId23"/>
    <p:sldId id="337"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akowski, Kathleen" initials="LK" lastIdx="2" clrIdx="0">
    <p:extLst>
      <p:ext uri="{19B8F6BF-5375-455C-9EA6-DF929625EA0E}">
        <p15:presenceInfo xmlns:p15="http://schemas.microsoft.com/office/powerpoint/2012/main" userId="S-1-5-21-1417001333-1682526488-839522115-66195" providerId="AD"/>
      </p:ext>
    </p:extLst>
  </p:cmAuthor>
  <p:cmAuthor id="2" name="Brittany Taylor" initials="BT" lastIdx="2" clrIdx="1">
    <p:extLst>
      <p:ext uri="{19B8F6BF-5375-455C-9EA6-DF929625EA0E}">
        <p15:presenceInfo xmlns:p15="http://schemas.microsoft.com/office/powerpoint/2012/main" userId="Brittany Taylor" providerId="None"/>
      </p:ext>
    </p:extLst>
  </p:cmAuthor>
  <p:cmAuthor id="3" name="Fox, Colleen" initials="FC" lastIdx="54" clrIdx="2">
    <p:extLst>
      <p:ext uri="{19B8F6BF-5375-455C-9EA6-DF929625EA0E}">
        <p15:presenceInfo xmlns:p15="http://schemas.microsoft.com/office/powerpoint/2012/main" userId="S-1-5-21-1417001333-1682526488-839522115-1232" providerId="AD"/>
      </p:ext>
    </p:extLst>
  </p:cmAuthor>
  <p:cmAuthor id="4" name="Rodgers, Brenda" initials="RB" lastIdx="23" clrIdx="3">
    <p:extLst>
      <p:ext uri="{19B8F6BF-5375-455C-9EA6-DF929625EA0E}">
        <p15:presenceInfo xmlns:p15="http://schemas.microsoft.com/office/powerpoint/2012/main" userId="S-1-5-21-1417001333-1682526488-839522115-88983" providerId="AD"/>
      </p:ext>
    </p:extLst>
  </p:cmAuthor>
  <p:cmAuthor id="5" name="McAfee, Eric" initials="ME" lastIdx="2" clrIdx="4">
    <p:extLst>
      <p:ext uri="{19B8F6BF-5375-455C-9EA6-DF929625EA0E}">
        <p15:presenceInfo xmlns:p15="http://schemas.microsoft.com/office/powerpoint/2012/main" userId="S-1-5-21-1417001333-1682526488-839522115-54079" providerId="AD"/>
      </p:ext>
    </p:extLst>
  </p:cmAuthor>
  <p:cmAuthor id="6" name="Alena" initials="A" lastIdx="3" clrIdx="5">
    <p:extLst>
      <p:ext uri="{19B8F6BF-5375-455C-9EA6-DF929625EA0E}">
        <p15:presenceInfo xmlns:p15="http://schemas.microsoft.com/office/powerpoint/2012/main" userId="0b056d7edd0a33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47735"/>
    <a:srgbClr val="68C8C6"/>
    <a:srgbClr val="352C2C"/>
    <a:srgbClr val="F4941E"/>
    <a:srgbClr val="F6A01A"/>
    <a:srgbClr val="000000"/>
    <a:srgbClr val="B9B9B9"/>
    <a:srgbClr val="BDBDBA"/>
    <a:srgbClr val="007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8" autoAdjust="0"/>
    <p:restoredTop sz="94609" autoAdjust="0"/>
  </p:normalViewPr>
  <p:slideViewPr>
    <p:cSldViewPr snapToGrid="0">
      <p:cViewPr varScale="1">
        <p:scale>
          <a:sx n="68" d="100"/>
          <a:sy n="68" d="100"/>
        </p:scale>
        <p:origin x="130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F63FA-C89A-4425-AC5D-D28872EDEA9A}" type="datetimeFigureOut">
              <a:rPr lang="en-US" smtClean="0"/>
              <a:t>3/19/2020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CA925-CE2C-4402-8D7B-65E30C3195DE}" type="slidenum">
              <a:rPr lang="en-US" smtClean="0"/>
              <a:t>‹#›</a:t>
            </a:fld>
            <a:endParaRPr lang="en-US"/>
          </a:p>
        </p:txBody>
      </p:sp>
    </p:spTree>
    <p:extLst>
      <p:ext uri="{BB962C8B-B14F-4D97-AF65-F5344CB8AC3E}">
        <p14:creationId xmlns:p14="http://schemas.microsoft.com/office/powerpoint/2010/main" val="401598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a:t>
            </a:fld>
            <a:endParaRPr lang="en-US"/>
          </a:p>
        </p:txBody>
      </p:sp>
    </p:spTree>
    <p:extLst>
      <p:ext uri="{BB962C8B-B14F-4D97-AF65-F5344CB8AC3E}">
        <p14:creationId xmlns:p14="http://schemas.microsoft.com/office/powerpoint/2010/main" val="426619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13</a:t>
            </a:fld>
            <a:endParaRPr lang="en-US"/>
          </a:p>
        </p:txBody>
      </p:sp>
    </p:spTree>
    <p:extLst>
      <p:ext uri="{BB962C8B-B14F-4D97-AF65-F5344CB8AC3E}">
        <p14:creationId xmlns:p14="http://schemas.microsoft.com/office/powerpoint/2010/main" val="413038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5BCA925-CE2C-4402-8D7B-65E30C3195DE}" type="slidenum">
              <a:rPr lang="en-US" smtClean="0"/>
              <a:t>14</a:t>
            </a:fld>
            <a:endParaRPr lang="en-US"/>
          </a:p>
        </p:txBody>
      </p:sp>
    </p:spTree>
    <p:extLst>
      <p:ext uri="{BB962C8B-B14F-4D97-AF65-F5344CB8AC3E}">
        <p14:creationId xmlns:p14="http://schemas.microsoft.com/office/powerpoint/2010/main" val="39267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15</a:t>
            </a:fld>
            <a:endParaRPr lang="en-US"/>
          </a:p>
        </p:txBody>
      </p:sp>
    </p:spTree>
    <p:extLst>
      <p:ext uri="{BB962C8B-B14F-4D97-AF65-F5344CB8AC3E}">
        <p14:creationId xmlns:p14="http://schemas.microsoft.com/office/powerpoint/2010/main" val="93930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5BCA925-CE2C-4402-8D7B-65E30C3195DE}" type="slidenum">
              <a:rPr lang="en-US" smtClean="0"/>
              <a:t>16</a:t>
            </a:fld>
            <a:endParaRPr lang="en-US"/>
          </a:p>
        </p:txBody>
      </p:sp>
    </p:spTree>
    <p:extLst>
      <p:ext uri="{BB962C8B-B14F-4D97-AF65-F5344CB8AC3E}">
        <p14:creationId xmlns:p14="http://schemas.microsoft.com/office/powerpoint/2010/main" val="119390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18</a:t>
            </a:fld>
            <a:endParaRPr lang="en-US"/>
          </a:p>
        </p:txBody>
      </p:sp>
    </p:spTree>
    <p:extLst>
      <p:ext uri="{BB962C8B-B14F-4D97-AF65-F5344CB8AC3E}">
        <p14:creationId xmlns:p14="http://schemas.microsoft.com/office/powerpoint/2010/main" val="197864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19</a:t>
            </a:fld>
            <a:endParaRPr lang="en-US"/>
          </a:p>
        </p:txBody>
      </p:sp>
    </p:spTree>
    <p:extLst>
      <p:ext uri="{BB962C8B-B14F-4D97-AF65-F5344CB8AC3E}">
        <p14:creationId xmlns:p14="http://schemas.microsoft.com/office/powerpoint/2010/main" val="321426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20</a:t>
            </a:fld>
            <a:endParaRPr lang="en-US"/>
          </a:p>
        </p:txBody>
      </p:sp>
    </p:spTree>
    <p:extLst>
      <p:ext uri="{BB962C8B-B14F-4D97-AF65-F5344CB8AC3E}">
        <p14:creationId xmlns:p14="http://schemas.microsoft.com/office/powerpoint/2010/main" val="177658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21</a:t>
            </a:fld>
            <a:endParaRPr lang="en-US"/>
          </a:p>
        </p:txBody>
      </p:sp>
    </p:spTree>
    <p:extLst>
      <p:ext uri="{BB962C8B-B14F-4D97-AF65-F5344CB8AC3E}">
        <p14:creationId xmlns:p14="http://schemas.microsoft.com/office/powerpoint/2010/main" val="54126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2</a:t>
            </a:fld>
            <a:endParaRPr lang="en-US" dirty="0"/>
          </a:p>
        </p:txBody>
      </p:sp>
    </p:spTree>
    <p:extLst>
      <p:ext uri="{BB962C8B-B14F-4D97-AF65-F5344CB8AC3E}">
        <p14:creationId xmlns:p14="http://schemas.microsoft.com/office/powerpoint/2010/main" val="31551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3</a:t>
            </a:fld>
            <a:endParaRPr lang="en-US" dirty="0"/>
          </a:p>
        </p:txBody>
      </p:sp>
    </p:spTree>
    <p:extLst>
      <p:ext uri="{BB962C8B-B14F-4D97-AF65-F5344CB8AC3E}">
        <p14:creationId xmlns:p14="http://schemas.microsoft.com/office/powerpoint/2010/main" val="223525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5</a:t>
            </a:fld>
            <a:endParaRPr lang="en-US"/>
          </a:p>
        </p:txBody>
      </p:sp>
    </p:spTree>
    <p:extLst>
      <p:ext uri="{BB962C8B-B14F-4D97-AF65-F5344CB8AC3E}">
        <p14:creationId xmlns:p14="http://schemas.microsoft.com/office/powerpoint/2010/main" val="67861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6</a:t>
            </a:fld>
            <a:endParaRPr lang="en-US"/>
          </a:p>
        </p:txBody>
      </p:sp>
    </p:spTree>
    <p:extLst>
      <p:ext uri="{BB962C8B-B14F-4D97-AF65-F5344CB8AC3E}">
        <p14:creationId xmlns:p14="http://schemas.microsoft.com/office/powerpoint/2010/main" val="157700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8</a:t>
            </a:fld>
            <a:endParaRPr lang="en-US" dirty="0"/>
          </a:p>
        </p:txBody>
      </p:sp>
    </p:spTree>
    <p:extLst>
      <p:ext uri="{BB962C8B-B14F-4D97-AF65-F5344CB8AC3E}">
        <p14:creationId xmlns:p14="http://schemas.microsoft.com/office/powerpoint/2010/main" val="6992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9</a:t>
            </a:fld>
            <a:endParaRPr lang="en-US"/>
          </a:p>
        </p:txBody>
      </p:sp>
    </p:spTree>
    <p:extLst>
      <p:ext uri="{BB962C8B-B14F-4D97-AF65-F5344CB8AC3E}">
        <p14:creationId xmlns:p14="http://schemas.microsoft.com/office/powerpoint/2010/main" val="31085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5BCA925-CE2C-4402-8D7B-65E30C3195DE}" type="slidenum">
              <a:rPr lang="en-US" smtClean="0"/>
              <a:t>11</a:t>
            </a:fld>
            <a:endParaRPr lang="en-US"/>
          </a:p>
        </p:txBody>
      </p:sp>
    </p:spTree>
    <p:extLst>
      <p:ext uri="{BB962C8B-B14F-4D97-AF65-F5344CB8AC3E}">
        <p14:creationId xmlns:p14="http://schemas.microsoft.com/office/powerpoint/2010/main" val="412567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A925-CE2C-4402-8D7B-65E30C3195DE}" type="slidenum">
              <a:rPr lang="en-US" smtClean="0"/>
              <a:t>12</a:t>
            </a:fld>
            <a:endParaRPr lang="en-US"/>
          </a:p>
        </p:txBody>
      </p:sp>
    </p:spTree>
    <p:extLst>
      <p:ext uri="{BB962C8B-B14F-4D97-AF65-F5344CB8AC3E}">
        <p14:creationId xmlns:p14="http://schemas.microsoft.com/office/powerpoint/2010/main" val="284329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S General">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666067" cy="6858000"/>
          </a:xfrm>
          <a:prstGeom prst="rect">
            <a:avLst/>
          </a:prstGeom>
        </p:spPr>
      </p:pic>
      <p:sp>
        <p:nvSpPr>
          <p:cNvPr id="8" name="Rectangle 7"/>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4123266" y="575733"/>
            <a:ext cx="4334933" cy="249766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4" name="Subtitle 2"/>
          <p:cNvSpPr>
            <a:spLocks noGrp="1"/>
          </p:cNvSpPr>
          <p:nvPr>
            <p:ph type="subTitle" idx="1"/>
          </p:nvPr>
        </p:nvSpPr>
        <p:spPr>
          <a:xfrm>
            <a:off x="4123266" y="3225797"/>
            <a:ext cx="4334933" cy="180602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6980" y="5935945"/>
            <a:ext cx="3104775" cy="484951"/>
          </a:xfrm>
          <a:prstGeom prst="rect">
            <a:avLst/>
          </a:prstGeom>
        </p:spPr>
      </p:pic>
    </p:spTree>
    <p:extLst>
      <p:ext uri="{BB962C8B-B14F-4D97-AF65-F5344CB8AC3E}">
        <p14:creationId xmlns:p14="http://schemas.microsoft.com/office/powerpoint/2010/main" val="264053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CS  Section Break 2">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7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0494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S Section Break High Contrast">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4"/>
            <a:ext cx="7886700" cy="2852737"/>
          </a:xfrm>
        </p:spPr>
        <p:txBody>
          <a:bodyPr anchor="b">
            <a:normAutofit/>
          </a:bodyPr>
          <a:lstStyle>
            <a:lvl1pPr>
              <a:defRPr sz="3600">
                <a:solidFill>
                  <a:srgbClr val="68C8C6"/>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rgbClr val="F4773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302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S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668521"/>
            <a:ext cx="7886700" cy="905069"/>
          </a:xfrm>
        </p:spPr>
        <p:txBody>
          <a:bodyPr anchor="t" anchorCtr="0"/>
          <a:lstStyle>
            <a:lvl1pPr>
              <a:defRPr>
                <a:solidFill>
                  <a:srgbClr val="68C8C6"/>
                </a:solidFill>
              </a:defRPr>
            </a:lvl1pPr>
          </a:lstStyle>
          <a:p>
            <a:r>
              <a:rPr lang="en-US" dirty="0"/>
              <a:t>Click to edit Master title style</a:t>
            </a:r>
          </a:p>
        </p:txBody>
      </p:sp>
      <p:sp>
        <p:nvSpPr>
          <p:cNvPr id="3" name="Content Placeholder 2"/>
          <p:cNvSpPr>
            <a:spLocks noGrp="1"/>
          </p:cNvSpPr>
          <p:nvPr>
            <p:ph sz="half" idx="1"/>
          </p:nvPr>
        </p:nvSpPr>
        <p:spPr>
          <a:xfrm>
            <a:off x="6286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5956"/>
            <a:ext cx="3886200" cy="4811007"/>
          </a:xfrm>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96107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693922"/>
            <a:ext cx="7886700" cy="905069"/>
          </a:xfrm>
        </p:spPr>
        <p:txBody>
          <a:bodyPr anchor="t" anchorCtr="0"/>
          <a:lstStyle>
            <a:lvl1pPr>
              <a:defRPr>
                <a:solidFill>
                  <a:srgbClr val="68C8C6"/>
                </a:solidFill>
              </a:defRPr>
            </a:lvl1pPr>
          </a:lstStyle>
          <a:p>
            <a:r>
              <a:rPr lang="en-US" dirty="0"/>
              <a:t>Click to edit Master title style</a:t>
            </a:r>
          </a:p>
        </p:txBody>
      </p:sp>
      <p:sp>
        <p:nvSpPr>
          <p:cNvPr id="9" name="Rectangle 8"/>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sp>
        <p:nvSpPr>
          <p:cNvPr id="11"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55495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S Blank">
    <p:spTree>
      <p:nvGrpSpPr>
        <p:cNvPr id="1" name=""/>
        <p:cNvGrpSpPr/>
        <p:nvPr/>
      </p:nvGrpSpPr>
      <p:grpSpPr>
        <a:xfrm>
          <a:off x="0" y="0"/>
          <a:ext cx="0" cy="0"/>
          <a:chOff x="0" y="0"/>
          <a:chExt cx="0" cy="0"/>
        </a:xfrm>
      </p:grpSpPr>
      <p:sp>
        <p:nvSpPr>
          <p:cNvPr id="8" name="Rectangle 7"/>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sp>
        <p:nvSpPr>
          <p:cNvPr id="10"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37971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S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3200">
                <a:solidFill>
                  <a:srgbClr val="68C8C6"/>
                </a:solidFill>
              </a:defRPr>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Rectangle 10"/>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sp>
        <p:nvSpPr>
          <p:cNvPr id="13"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174412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G Presentation End">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742" y="2058265"/>
            <a:ext cx="2996513" cy="2286000"/>
          </a:xfrm>
          <a:prstGeom prst="rect">
            <a:avLst/>
          </a:prstGeom>
        </p:spPr>
      </p:pic>
      <p:sp>
        <p:nvSpPr>
          <p:cNvPr id="2" name="TextBox 1"/>
          <p:cNvSpPr txBox="1"/>
          <p:nvPr userDrawn="1"/>
        </p:nvSpPr>
        <p:spPr>
          <a:xfrm>
            <a:off x="0" y="5896947"/>
            <a:ext cx="9144000" cy="276999"/>
          </a:xfrm>
          <a:prstGeom prst="rect">
            <a:avLst/>
          </a:prstGeom>
          <a:no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www.publicconsultinggroup.com</a:t>
            </a:r>
          </a:p>
        </p:txBody>
      </p:sp>
    </p:spTree>
    <p:extLst>
      <p:ext uri="{BB962C8B-B14F-4D97-AF65-F5344CB8AC3E}">
        <p14:creationId xmlns:p14="http://schemas.microsoft.com/office/powerpoint/2010/main" val="421313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S General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3318934" cy="6858000"/>
          </a:xfrm>
          <a:prstGeom prst="rect">
            <a:avLst/>
          </a:prstGeom>
        </p:spPr>
      </p:pic>
      <p:sp>
        <p:nvSpPr>
          <p:cNvPr id="11" name="Rectangle 10"/>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6980" y="5935945"/>
            <a:ext cx="3104775" cy="484951"/>
          </a:xfrm>
          <a:prstGeom prst="rect">
            <a:avLst/>
          </a:prstGeom>
        </p:spPr>
      </p:pic>
    </p:spTree>
    <p:extLst>
      <p:ext uri="{BB962C8B-B14F-4D97-AF65-F5344CB8AC3E}">
        <p14:creationId xmlns:p14="http://schemas.microsoft.com/office/powerpoint/2010/main" val="10120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S General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79"/>
          <a:stretch/>
        </p:blipFill>
        <p:spPr>
          <a:xfrm>
            <a:off x="0" y="0"/>
            <a:ext cx="3979333" cy="6858000"/>
          </a:xfrm>
          <a:prstGeom prst="rect">
            <a:avLst/>
          </a:prstGeom>
        </p:spPr>
      </p:pic>
      <p:sp>
        <p:nvSpPr>
          <p:cNvPr id="11" name="Rectangle 10"/>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p:nvPr>
        </p:nvSpPr>
        <p:spPr>
          <a:xfrm>
            <a:off x="4123266" y="575736"/>
            <a:ext cx="4334933" cy="2494034"/>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13" name="Subtitle 2"/>
          <p:cNvSpPr>
            <a:spLocks noGrp="1"/>
          </p:cNvSpPr>
          <p:nvPr>
            <p:ph type="subTitle" idx="1"/>
          </p:nvPr>
        </p:nvSpPr>
        <p:spPr>
          <a:xfrm>
            <a:off x="4123266" y="3225800"/>
            <a:ext cx="4334933" cy="1803398"/>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6980" y="5935945"/>
            <a:ext cx="3104775" cy="484951"/>
          </a:xfrm>
          <a:prstGeom prst="rect">
            <a:avLst/>
          </a:prstGeom>
        </p:spPr>
      </p:pic>
    </p:spTree>
    <p:extLst>
      <p:ext uri="{BB962C8B-B14F-4D97-AF65-F5344CB8AC3E}">
        <p14:creationId xmlns:p14="http://schemas.microsoft.com/office/powerpoint/2010/main" val="15251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S Veteran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733800" cy="6886011"/>
          </a:xfrm>
          <a:prstGeom prst="rect">
            <a:avLst/>
          </a:prstGeom>
        </p:spPr>
      </p:pic>
      <p:sp>
        <p:nvSpPr>
          <p:cNvPr id="10" name="Rectangle 9"/>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6980" y="5935945"/>
            <a:ext cx="3104775" cy="484951"/>
          </a:xfrm>
          <a:prstGeom prst="rect">
            <a:avLst/>
          </a:prstGeom>
        </p:spPr>
      </p:pic>
    </p:spTree>
    <p:extLst>
      <p:ext uri="{BB962C8B-B14F-4D97-AF65-F5344CB8AC3E}">
        <p14:creationId xmlns:p14="http://schemas.microsoft.com/office/powerpoint/2010/main" val="205108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S Childre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325354" cy="6858001"/>
          </a:xfrm>
          <a:prstGeom prst="rect">
            <a:avLst/>
          </a:prstGeom>
        </p:spPr>
      </p:pic>
      <p:sp>
        <p:nvSpPr>
          <p:cNvPr id="10" name="Rectangle 9"/>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5755" y="5848315"/>
            <a:ext cx="2286000" cy="631165"/>
          </a:xfrm>
          <a:prstGeom prst="rect">
            <a:avLst/>
          </a:prstGeom>
        </p:spPr>
      </p:pic>
    </p:spTree>
    <p:extLst>
      <p:ext uri="{BB962C8B-B14F-4D97-AF65-F5344CB8AC3E}">
        <p14:creationId xmlns:p14="http://schemas.microsoft.com/office/powerpoint/2010/main" val="408679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S Diversit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3471333" cy="6857999"/>
          </a:xfrm>
          <a:prstGeom prst="rect">
            <a:avLst/>
          </a:prstGeom>
        </p:spPr>
      </p:pic>
      <p:sp>
        <p:nvSpPr>
          <p:cNvPr id="10" name="Rectangle 9"/>
          <p:cNvSpPr/>
          <p:nvPr userDrawn="1"/>
        </p:nvSpPr>
        <p:spPr>
          <a:xfrm>
            <a:off x="3208867" y="1"/>
            <a:ext cx="5935132" cy="685800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31732" y="575733"/>
            <a:ext cx="4326467" cy="2494037"/>
          </a:xfrm>
        </p:spPr>
        <p:txBody>
          <a:bodyPr anchor="b">
            <a:normAutofit/>
          </a:bodyPr>
          <a:lstStyle>
            <a:lvl1pPr algn="l">
              <a:defRPr sz="3600">
                <a:solidFill>
                  <a:schemeClr val="bg1"/>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4131732" y="3225798"/>
            <a:ext cx="4326467" cy="1803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6980" y="5935945"/>
            <a:ext cx="3104775" cy="484951"/>
          </a:xfrm>
          <a:prstGeom prst="rect">
            <a:avLst/>
          </a:prstGeom>
        </p:spPr>
      </p:pic>
    </p:spTree>
    <p:extLst>
      <p:ext uri="{BB962C8B-B14F-4D97-AF65-F5344CB8AC3E}">
        <p14:creationId xmlns:p14="http://schemas.microsoft.com/office/powerpoint/2010/main" val="229292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S High Contras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47408"/>
          </a:xfrm>
        </p:spPr>
        <p:txBody>
          <a:bodyPr anchor="b">
            <a:normAutofit/>
          </a:bodyPr>
          <a:lstStyle>
            <a:lvl1pPr algn="l">
              <a:defRPr sz="3600">
                <a:solidFill>
                  <a:srgbClr val="68C8C6"/>
                </a:solidFill>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685800" y="3172408"/>
            <a:ext cx="7772400" cy="2085392"/>
          </a:xfrm>
        </p:spPr>
        <p:txBody>
          <a:bodyPr>
            <a:normAutofit/>
          </a:bodyPr>
          <a:lstStyle>
            <a:lvl1pPr marL="0" indent="0" algn="l">
              <a:buNone/>
              <a:defRPr sz="2400">
                <a:solidFill>
                  <a:srgbClr val="F4773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183112" y="6548608"/>
            <a:ext cx="8588355" cy="233191"/>
          </a:xfrm>
          <a:prstGeom prst="rect">
            <a:avLst/>
          </a:prstGeo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0350" y="5687367"/>
            <a:ext cx="2961405" cy="462557"/>
          </a:xfrm>
          <a:prstGeom prst="rect">
            <a:avLst/>
          </a:prstGeom>
        </p:spPr>
      </p:pic>
    </p:spTree>
    <p:extLst>
      <p:ext uri="{BB962C8B-B14F-4D97-AF65-F5344CB8AC3E}">
        <p14:creationId xmlns:p14="http://schemas.microsoft.com/office/powerpoint/2010/main" val="18716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S Title and Content">
    <p:spTree>
      <p:nvGrpSpPr>
        <p:cNvPr id="1" name=""/>
        <p:cNvGrpSpPr/>
        <p:nvPr/>
      </p:nvGrpSpPr>
      <p:grpSpPr>
        <a:xfrm>
          <a:off x="0" y="0"/>
          <a:ext cx="0" cy="0"/>
          <a:chOff x="0" y="0"/>
          <a:chExt cx="0" cy="0"/>
        </a:xfrm>
      </p:grpSpPr>
      <p:sp>
        <p:nvSpPr>
          <p:cNvPr id="7" name="Rectangle 6"/>
          <p:cNvSpPr/>
          <p:nvPr userDrawn="1"/>
        </p:nvSpPr>
        <p:spPr>
          <a:xfrm>
            <a:off x="0" y="6485465"/>
            <a:ext cx="9143999" cy="365760"/>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68522"/>
            <a:ext cx="7886700" cy="905069"/>
          </a:xfrm>
          <a:ln>
            <a:noFill/>
          </a:ln>
        </p:spPr>
        <p:txBody>
          <a:bodyPr anchor="t" anchorCtr="0"/>
          <a:lstStyle>
            <a:lvl1pPr>
              <a:defRPr>
                <a:solidFill>
                  <a:srgbClr val="68C8C6"/>
                </a:solidFill>
              </a:defRPr>
            </a:lvl1pPr>
          </a:lstStyle>
          <a:p>
            <a:r>
              <a:rPr lang="en-US" dirty="0"/>
              <a:t>Click to edit Master title style</a:t>
            </a:r>
          </a:p>
        </p:txBody>
      </p:sp>
      <p:sp>
        <p:nvSpPr>
          <p:cNvPr id="3" name="Content Placeholder 2"/>
          <p:cNvSpPr>
            <a:spLocks noGrp="1"/>
          </p:cNvSpPr>
          <p:nvPr>
            <p:ph idx="1"/>
          </p:nvPr>
        </p:nvSpPr>
        <p:spPr>
          <a:xfrm>
            <a:off x="628650" y="1346200"/>
            <a:ext cx="7886700" cy="4830763"/>
          </a:xfr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83112" y="6548609"/>
            <a:ext cx="8332237" cy="180718"/>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r>
              <a:rPr lang="en-US"/>
              <a:t>Information Session for CDDPs and Brokerages</a:t>
            </a:r>
            <a:endParaRPr lang="en-US" dirty="0"/>
          </a:p>
        </p:txBody>
      </p:sp>
      <p:sp>
        <p:nvSpPr>
          <p:cNvPr id="6" name="Slide Number Placeholder 5"/>
          <p:cNvSpPr>
            <a:spLocks noGrp="1"/>
          </p:cNvSpPr>
          <p:nvPr>
            <p:ph type="sldNum" sz="quarter" idx="12"/>
          </p:nvPr>
        </p:nvSpPr>
        <p:spPr>
          <a:xfrm>
            <a:off x="6971133" y="6548609"/>
            <a:ext cx="2057400" cy="180718"/>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F7C12BC4-994B-473A-871F-46235A85AC2B}" type="slidenum">
              <a:rPr lang="en-US" smtClean="0"/>
              <a:pPr/>
              <a:t>‹#›</a:t>
            </a:fld>
            <a:endParaRPr lang="en-US" dirty="0"/>
          </a:p>
        </p:txBody>
      </p:sp>
    </p:spTree>
    <p:extLst>
      <p:ext uri="{BB962C8B-B14F-4D97-AF65-F5344CB8AC3E}">
        <p14:creationId xmlns:p14="http://schemas.microsoft.com/office/powerpoint/2010/main" val="208605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S Section Break">
    <p:spTree>
      <p:nvGrpSpPr>
        <p:cNvPr id="1" name=""/>
        <p:cNvGrpSpPr/>
        <p:nvPr/>
      </p:nvGrpSpPr>
      <p:grpSpPr>
        <a:xfrm>
          <a:off x="0" y="0"/>
          <a:ext cx="0" cy="0"/>
          <a:chOff x="0" y="0"/>
          <a:chExt cx="0" cy="0"/>
        </a:xfrm>
      </p:grpSpPr>
      <p:sp>
        <p:nvSpPr>
          <p:cNvPr id="7" name="Rectangle 6"/>
          <p:cNvSpPr/>
          <p:nvPr userDrawn="1"/>
        </p:nvSpPr>
        <p:spPr>
          <a:xfrm>
            <a:off x="0" y="0"/>
            <a:ext cx="9143999" cy="6851225"/>
          </a:xfrm>
          <a:prstGeom prst="rect">
            <a:avLst/>
          </a:prstGeom>
          <a:solidFill>
            <a:srgbClr val="68C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3888" y="600604"/>
            <a:ext cx="78867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80329"/>
            <a:ext cx="7886700" cy="150018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4093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0588"/>
            <a:ext cx="7886700" cy="9050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95535"/>
            <a:ext cx="7886700" cy="458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89827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7" r:id="rId4"/>
    <p:sldLayoutId id="2147483672" r:id="rId5"/>
    <p:sldLayoutId id="2147483681" r:id="rId6"/>
    <p:sldLayoutId id="2147483676" r:id="rId7"/>
    <p:sldLayoutId id="2147483662" r:id="rId8"/>
    <p:sldLayoutId id="2147483663" r:id="rId9"/>
    <p:sldLayoutId id="2147483680" r:id="rId10"/>
    <p:sldLayoutId id="2147483678" r:id="rId11"/>
    <p:sldLayoutId id="2147483664" r:id="rId12"/>
    <p:sldLayoutId id="2147483666" r:id="rId13"/>
    <p:sldLayoutId id="2147483667" r:id="rId14"/>
    <p:sldLayoutId id="2147483668" r:id="rId15"/>
    <p:sldLayoutId id="2147483679" r:id="rId16"/>
  </p:sldLayoutIdLst>
  <p:hf hdr="0" dt="0"/>
  <p:txStyles>
    <p:titleStyle>
      <a:lvl1pPr algn="l" defTabSz="914400" rtl="0" eaLnBrk="1" latinLnBrk="0" hangingPunct="1">
        <a:lnSpc>
          <a:spcPct val="90000"/>
        </a:lnSpc>
        <a:spcBef>
          <a:spcPct val="0"/>
        </a:spcBef>
        <a:buNone/>
        <a:defRPr sz="3000" kern="1200">
          <a:solidFill>
            <a:srgbClr val="68C8C6"/>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2C2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2C2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2C2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2C2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mailto:PPLORFMAS@pcgus.com"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PPLORFMAS-CS@pcgus.co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mailto:PPLORFMAS@pcgu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publicpartnerships.com/programs/oregon/fmas/index.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31731" y="2722855"/>
            <a:ext cx="4617633" cy="2494037"/>
          </a:xfrm>
        </p:spPr>
        <p:txBody>
          <a:bodyPr>
            <a:normAutofit fontScale="90000"/>
          </a:bodyPr>
          <a:lstStyle/>
          <a:p>
            <a:r>
              <a:rPr lang="en-US" dirty="0"/>
              <a:t>Employers/Individuals and Personal Support Workers (PSWs) Transition to Oregon’s new Financial Management Agent Services (FMAS)</a:t>
            </a:r>
            <a:br>
              <a:rPr lang="en-US" dirty="0"/>
            </a:br>
            <a:br>
              <a:rPr lang="en-US" dirty="0"/>
            </a:br>
            <a:r>
              <a:rPr lang="en-US" sz="2200" dirty="0"/>
              <a:t>Filling out necessary paperwork</a:t>
            </a:r>
          </a:p>
        </p:txBody>
      </p:sp>
      <p:sp>
        <p:nvSpPr>
          <p:cNvPr id="7" name="Subtitle 6"/>
          <p:cNvSpPr>
            <a:spLocks noGrp="1"/>
          </p:cNvSpPr>
          <p:nvPr>
            <p:ph type="subTitle" idx="1"/>
          </p:nvPr>
        </p:nvSpPr>
        <p:spPr>
          <a:xfrm>
            <a:off x="4131731" y="5573027"/>
            <a:ext cx="4326467" cy="385012"/>
          </a:xfrm>
        </p:spPr>
        <p:txBody>
          <a:bodyPr/>
          <a:lstStyle/>
          <a:p>
            <a:r>
              <a:rPr lang="en-US" sz="1400" dirty="0"/>
              <a:t>December 2016</a:t>
            </a:r>
          </a:p>
          <a:p>
            <a:endParaRPr lang="en-US" dirty="0"/>
          </a:p>
        </p:txBody>
      </p:sp>
    </p:spTree>
    <p:extLst>
      <p:ext uri="{BB962C8B-B14F-4D97-AF65-F5344CB8AC3E}">
        <p14:creationId xmlns:p14="http://schemas.microsoft.com/office/powerpoint/2010/main" val="367949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5"/>
            <a:ext cx="7886700" cy="882508"/>
          </a:xfrm>
        </p:spPr>
        <p:txBody>
          <a:bodyPr/>
          <a:lstStyle/>
          <a:p>
            <a:r>
              <a:rPr lang="en-US" dirty="0"/>
              <a:t>PSW FORMS</a:t>
            </a:r>
          </a:p>
        </p:txBody>
      </p:sp>
      <p:sp>
        <p:nvSpPr>
          <p:cNvPr id="3" name="Text Placeholder 2"/>
          <p:cNvSpPr>
            <a:spLocks noGrp="1"/>
          </p:cNvSpPr>
          <p:nvPr>
            <p:ph type="body" idx="1"/>
          </p:nvPr>
        </p:nvSpPr>
        <p:spPr>
          <a:xfrm>
            <a:off x="468351" y="2430966"/>
            <a:ext cx="8486078" cy="3724507"/>
          </a:xfrm>
        </p:spPr>
        <p:txBody>
          <a:bodyPr>
            <a:normAutofit/>
          </a:bodyPr>
          <a:lstStyle/>
          <a:p>
            <a:pPr fontAlgn="ctr"/>
            <a:r>
              <a:rPr lang="en-US" dirty="0">
                <a:latin typeface="Rockwell" panose="02060603020205020403" pitchFamily="18" charset="0"/>
              </a:rPr>
              <a:t>Both PSW and Employer signatures and dates are required on 2 of the 3 forms in order for the associated PSWs to be paid.</a:t>
            </a:r>
          </a:p>
          <a:p>
            <a:pPr marL="800100" lvl="1" indent="-342900">
              <a:lnSpc>
                <a:spcPct val="200000"/>
              </a:lnSpc>
              <a:buAutoNum type="arabicPeriod"/>
            </a:pPr>
            <a:r>
              <a:rPr lang="en-US" sz="1600" dirty="0">
                <a:solidFill>
                  <a:schemeClr val="bg1"/>
                </a:solidFill>
              </a:rPr>
              <a:t>Provider Information and Attestation Form (BOTH)</a:t>
            </a:r>
          </a:p>
          <a:p>
            <a:pPr marL="800100" lvl="1" indent="-342900">
              <a:lnSpc>
                <a:spcPct val="200000"/>
              </a:lnSpc>
              <a:buAutoNum type="arabicPeriod"/>
            </a:pPr>
            <a:r>
              <a:rPr lang="en-US" sz="1600" dirty="0">
                <a:solidFill>
                  <a:schemeClr val="bg1"/>
                </a:solidFill>
              </a:rPr>
              <a:t>I-9 Employment Eligibility Verification  (BOTH)</a:t>
            </a:r>
          </a:p>
          <a:p>
            <a:pPr marL="800100" lvl="1" indent="-342900">
              <a:lnSpc>
                <a:spcPct val="200000"/>
              </a:lnSpc>
              <a:buAutoNum type="arabicPeriod"/>
            </a:pPr>
            <a:r>
              <a:rPr lang="en-US" sz="1600" dirty="0">
                <a:solidFill>
                  <a:schemeClr val="bg1"/>
                </a:solidFill>
              </a:rPr>
              <a:t>W-4 (PSW only)</a:t>
            </a:r>
          </a:p>
        </p:txBody>
      </p:sp>
    </p:spTree>
    <p:extLst>
      <p:ext uri="{BB962C8B-B14F-4D97-AF65-F5344CB8AC3E}">
        <p14:creationId xmlns:p14="http://schemas.microsoft.com/office/powerpoint/2010/main" val="83355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PSW: Required form #1</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solidFill>
                  <a:srgbClr val="F47735"/>
                </a:solidFill>
                <a:latin typeface="Rockwell" panose="02060603020205020403" pitchFamily="18" charset="0"/>
              </a:rPr>
              <a:t>Provider Information and Attestation Form</a:t>
            </a:r>
          </a:p>
          <a:p>
            <a:pPr marL="0" indent="0">
              <a:lnSpc>
                <a:spcPct val="100000"/>
              </a:lnSpc>
              <a:buNone/>
            </a:pPr>
            <a:r>
              <a:rPr lang="en-US" sz="1500" b="1" dirty="0">
                <a:solidFill>
                  <a:schemeClr val="accent2"/>
                </a:solidFill>
              </a:rPr>
              <a:t># of pages: </a:t>
            </a:r>
            <a:r>
              <a:rPr lang="en-US" sz="1500" dirty="0">
                <a:solidFill>
                  <a:schemeClr val="tx1"/>
                </a:solidFill>
              </a:rPr>
              <a:t>7</a:t>
            </a:r>
          </a:p>
          <a:p>
            <a:pPr marL="0" indent="0">
              <a:lnSpc>
                <a:spcPct val="100000"/>
              </a:lnSpc>
              <a:buNone/>
            </a:pPr>
            <a:r>
              <a:rPr lang="en-US" sz="1500" b="1" dirty="0">
                <a:solidFill>
                  <a:schemeClr val="accent2"/>
                </a:solidFill>
              </a:rPr>
              <a:t>Who needs to sign?: </a:t>
            </a:r>
            <a:r>
              <a:rPr lang="en-US" sz="1500" dirty="0">
                <a:solidFill>
                  <a:schemeClr val="tx1"/>
                </a:solidFill>
              </a:rPr>
              <a:t>Both PSW and Employer must sign on page 7.</a:t>
            </a:r>
          </a:p>
          <a:p>
            <a:pPr marL="0" indent="0">
              <a:lnSpc>
                <a:spcPct val="100000"/>
              </a:lnSpc>
              <a:buNone/>
            </a:pPr>
            <a:r>
              <a:rPr lang="en-US" sz="1400" dirty="0">
                <a:solidFill>
                  <a:schemeClr val="tx1"/>
                </a:solidFill>
              </a:rPr>
              <a:t>PPL uses this form to update our BetterOnline system with relevant Provider (PSW) information, including:</a:t>
            </a:r>
          </a:p>
          <a:p>
            <a:pPr>
              <a:lnSpc>
                <a:spcPct val="100000"/>
              </a:lnSpc>
            </a:pPr>
            <a:r>
              <a:rPr lang="en-US" sz="1400" b="1" dirty="0">
                <a:solidFill>
                  <a:schemeClr val="tx1"/>
                </a:solidFill>
              </a:rPr>
              <a:t>Page 1-2: </a:t>
            </a:r>
            <a:r>
              <a:rPr lang="en-US" sz="1400" dirty="0">
                <a:solidFill>
                  <a:schemeClr val="tx1"/>
                </a:solidFill>
              </a:rPr>
              <a:t>PSW contact information. Please check ‘Gender’ and ‘Relationship to Member’ and confirm information printed on the form is correct.</a:t>
            </a:r>
          </a:p>
          <a:p>
            <a:pPr>
              <a:lnSpc>
                <a:spcPct val="100000"/>
              </a:lnSpc>
            </a:pPr>
            <a:r>
              <a:rPr lang="en-US" sz="1400" b="1" dirty="0">
                <a:solidFill>
                  <a:schemeClr val="tx1"/>
                </a:solidFill>
              </a:rPr>
              <a:t>Page 3: </a:t>
            </a:r>
            <a:r>
              <a:rPr lang="en-US" sz="1400" dirty="0">
                <a:solidFill>
                  <a:schemeClr val="tx1"/>
                </a:solidFill>
              </a:rPr>
              <a:t>Application for “Difficulty of Care” Federal Income Tax Exclusion</a:t>
            </a:r>
          </a:p>
          <a:p>
            <a:pPr>
              <a:lnSpc>
                <a:spcPct val="100000"/>
              </a:lnSpc>
            </a:pPr>
            <a:r>
              <a:rPr lang="en-US" sz="1400" b="1" dirty="0">
                <a:solidFill>
                  <a:schemeClr val="tx1"/>
                </a:solidFill>
              </a:rPr>
              <a:t>Page 4: </a:t>
            </a:r>
            <a:r>
              <a:rPr lang="en-US" sz="1400" dirty="0">
                <a:solidFill>
                  <a:schemeClr val="tx1"/>
                </a:solidFill>
              </a:rPr>
              <a:t>How the PSW wants to be paid </a:t>
            </a:r>
          </a:p>
          <a:p>
            <a:pPr>
              <a:lnSpc>
                <a:spcPct val="100000"/>
              </a:lnSpc>
            </a:pPr>
            <a:r>
              <a:rPr lang="en-US" sz="1400" b="1" dirty="0">
                <a:solidFill>
                  <a:schemeClr val="tx1"/>
                </a:solidFill>
              </a:rPr>
              <a:t>Page 5: </a:t>
            </a:r>
            <a:r>
              <a:rPr lang="en-US" sz="1400" dirty="0">
                <a:solidFill>
                  <a:schemeClr val="tx1"/>
                </a:solidFill>
              </a:rPr>
              <a:t>‘Relationship Questionnaire’ which is used for determining proper tax withholdings. Check each box as appropriate.</a:t>
            </a:r>
          </a:p>
          <a:p>
            <a:pPr>
              <a:lnSpc>
                <a:spcPct val="100000"/>
              </a:lnSpc>
            </a:pPr>
            <a:r>
              <a:rPr lang="en-US" sz="1400" b="1" dirty="0">
                <a:solidFill>
                  <a:schemeClr val="tx1"/>
                </a:solidFill>
              </a:rPr>
              <a:t>Page 6-7: </a:t>
            </a:r>
            <a:r>
              <a:rPr lang="en-US" sz="1400" dirty="0">
                <a:solidFill>
                  <a:schemeClr val="tx1"/>
                </a:solidFill>
              </a:rPr>
              <a:t>Employment Agreement which communicates responsibilities of a PSW in this program.</a:t>
            </a:r>
            <a:endParaRPr lang="en-US" sz="1400" dirty="0"/>
          </a:p>
          <a:p>
            <a:pPr marL="0" indent="0">
              <a:lnSpc>
                <a:spcPct val="100000"/>
              </a:lnSpc>
              <a:buNone/>
            </a:pP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4471981" y="1222932"/>
            <a:ext cx="4556552" cy="5097053"/>
          </a:xfrm>
          <a:prstGeom prst="rect">
            <a:avLst/>
          </a:prstGeom>
          <a:ln>
            <a:solidFill>
              <a:schemeClr val="tx1"/>
            </a:solidFill>
          </a:ln>
        </p:spPr>
      </p:pic>
      <p:sp>
        <p:nvSpPr>
          <p:cNvPr id="4" name="Oval 3"/>
          <p:cNvSpPr/>
          <p:nvPr/>
        </p:nvSpPr>
        <p:spPr>
          <a:xfrm>
            <a:off x="7772400" y="3323063"/>
            <a:ext cx="981307" cy="37914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33792" y="3685705"/>
            <a:ext cx="2981557" cy="37914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7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PSW: Provider Information and Attestation Form</a:t>
            </a:r>
          </a:p>
        </p:txBody>
      </p:sp>
      <p:sp>
        <p:nvSpPr>
          <p:cNvPr id="3" name="Content Placeholder 2"/>
          <p:cNvSpPr>
            <a:spLocks noGrp="1"/>
          </p:cNvSpPr>
          <p:nvPr>
            <p:ph idx="1"/>
          </p:nvPr>
        </p:nvSpPr>
        <p:spPr>
          <a:xfrm>
            <a:off x="612851" y="1573591"/>
            <a:ext cx="2953309" cy="4452452"/>
          </a:xfrm>
        </p:spPr>
        <p:txBody>
          <a:bodyPr/>
          <a:lstStyle/>
          <a:p>
            <a:pPr marL="0" indent="0">
              <a:buNone/>
            </a:pPr>
            <a:r>
              <a:rPr lang="en-US" sz="1400" dirty="0"/>
              <a:t>On page 5 of the </a:t>
            </a:r>
            <a:r>
              <a:rPr lang="en-US" sz="1400" i="1" dirty="0"/>
              <a:t>Provider Information and Attestation Form</a:t>
            </a:r>
            <a:r>
              <a:rPr lang="en-US" sz="1400" dirty="0"/>
              <a:t>, this questionnaire helps determine the PSW’s relationship to the Individual being serviced so we may properly withhold PSWs taxes and determine if eligible for exemption of FICA/FUTA withholdings. </a:t>
            </a:r>
          </a:p>
          <a:p>
            <a:pPr marL="0" indent="0">
              <a:buNone/>
            </a:pPr>
            <a:r>
              <a:rPr lang="en-US" sz="1400" dirty="0"/>
              <a:t>Check off the Yes/No boxes as appropriate.  </a:t>
            </a:r>
          </a:p>
          <a:p>
            <a:pPr marL="0" indent="0">
              <a:buNone/>
            </a:pPr>
            <a:r>
              <a:rPr lang="en-US" sz="1400" b="1" dirty="0"/>
              <a:t>NOTE: </a:t>
            </a:r>
            <a:r>
              <a:rPr lang="en-US" sz="1400" dirty="0"/>
              <a:t>The relationship questions #2-4 should be based on the </a:t>
            </a:r>
            <a:r>
              <a:rPr lang="en-US" sz="1400" b="1" u="sng" dirty="0"/>
              <a:t>Individual</a:t>
            </a:r>
            <a:r>
              <a:rPr lang="en-US" sz="1400" dirty="0"/>
              <a:t> the PSW provides services to – (not the “employer” if this is different person than the Individual).</a:t>
            </a:r>
            <a:endParaRPr lang="en-US" sz="1400" b="1" dirty="0"/>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3748157" y="1573591"/>
            <a:ext cx="4782991" cy="4591387"/>
          </a:xfrm>
          <a:prstGeom prst="rect">
            <a:avLst/>
          </a:prstGeom>
        </p:spPr>
      </p:pic>
      <p:sp>
        <p:nvSpPr>
          <p:cNvPr id="7" name="TextBox 6"/>
          <p:cNvSpPr txBox="1"/>
          <p:nvPr/>
        </p:nvSpPr>
        <p:spPr>
          <a:xfrm>
            <a:off x="628650" y="1204259"/>
            <a:ext cx="3119508" cy="369332"/>
          </a:xfrm>
          <a:prstGeom prst="rect">
            <a:avLst/>
          </a:prstGeom>
          <a:noFill/>
        </p:spPr>
        <p:txBody>
          <a:bodyPr wrap="none" rtlCol="0">
            <a:spAutoFit/>
          </a:bodyPr>
          <a:lstStyle/>
          <a:p>
            <a:r>
              <a:rPr lang="en-US" dirty="0">
                <a:solidFill>
                  <a:srgbClr val="F47735"/>
                </a:solidFill>
                <a:latin typeface="Rockwell" panose="02060603020205020403" pitchFamily="18" charset="0"/>
              </a:rPr>
              <a:t>Relationship Questionnaire:</a:t>
            </a:r>
          </a:p>
        </p:txBody>
      </p:sp>
      <p:sp>
        <p:nvSpPr>
          <p:cNvPr id="8" name="Footer Placeholder 4"/>
          <p:cNvSpPr>
            <a:spLocks noGrp="1"/>
          </p:cNvSpPr>
          <p:nvPr>
            <p:ph type="ftr" sz="quarter" idx="11"/>
          </p:nvPr>
        </p:nvSpPr>
        <p:spPr>
          <a:xfrm>
            <a:off x="183112" y="6548609"/>
            <a:ext cx="8332237" cy="180718"/>
          </a:xfrm>
        </p:spPr>
        <p:txBody>
          <a:bodyPr/>
          <a:lstStyle/>
          <a:p>
            <a:r>
              <a:rPr lang="en-US"/>
              <a:t>How to Fill Out Public Partnerships, LLC Enrollment Forms</a:t>
            </a:r>
            <a:endParaRPr lang="en-US" dirty="0"/>
          </a:p>
        </p:txBody>
      </p:sp>
    </p:spTree>
    <p:extLst>
      <p:ext uri="{BB962C8B-B14F-4D97-AF65-F5344CB8AC3E}">
        <p14:creationId xmlns:p14="http://schemas.microsoft.com/office/powerpoint/2010/main" val="58740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1800" dirty="0"/>
              <a:t>PSW: Provider Information and Attestation Form</a:t>
            </a:r>
          </a:p>
        </p:txBody>
      </p:sp>
      <p:sp>
        <p:nvSpPr>
          <p:cNvPr id="7" name="Content Placeholder 6"/>
          <p:cNvSpPr>
            <a:spLocks noGrp="1"/>
          </p:cNvSpPr>
          <p:nvPr>
            <p:ph idx="1"/>
          </p:nvPr>
        </p:nvSpPr>
        <p:spPr/>
        <p:txBody>
          <a:bodyPr/>
          <a:lstStyle/>
          <a:p>
            <a:pPr marL="0" lv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13</a:t>
            </a:fld>
            <a:endParaRPr lang="en-US" dirty="0"/>
          </a:p>
        </p:txBody>
      </p:sp>
      <p:sp>
        <p:nvSpPr>
          <p:cNvPr id="11" name="Rectangle 10"/>
          <p:cNvSpPr/>
          <p:nvPr/>
        </p:nvSpPr>
        <p:spPr>
          <a:xfrm flipV="1">
            <a:off x="4692305" y="5016259"/>
            <a:ext cx="2278828" cy="130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4692305" y="5665694"/>
            <a:ext cx="2278828" cy="141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flipV="1">
            <a:off x="6899255" y="4918402"/>
            <a:ext cx="657585" cy="130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3866936" y="1270206"/>
            <a:ext cx="5161597" cy="4647254"/>
            <a:chOff x="806211" y="1715532"/>
            <a:chExt cx="6885226" cy="4647254"/>
          </a:xfrm>
        </p:grpSpPr>
        <p:pic>
          <p:nvPicPr>
            <p:cNvPr id="3" name="Picture 2"/>
            <p:cNvPicPr>
              <a:picLocks noChangeAspect="1"/>
            </p:cNvPicPr>
            <p:nvPr/>
          </p:nvPicPr>
          <p:blipFill>
            <a:blip r:embed="rId3"/>
            <a:stretch>
              <a:fillRect/>
            </a:stretch>
          </p:blipFill>
          <p:spPr>
            <a:xfrm>
              <a:off x="1452562" y="1715532"/>
              <a:ext cx="6238875" cy="4647254"/>
            </a:xfrm>
            <a:prstGeom prst="rect">
              <a:avLst/>
            </a:prstGeom>
            <a:ln>
              <a:solidFill>
                <a:schemeClr val="tx1"/>
              </a:solidFill>
            </a:ln>
          </p:spPr>
        </p:pic>
        <p:sp>
          <p:nvSpPr>
            <p:cNvPr id="15" name="Rectangle 14"/>
            <p:cNvSpPr/>
            <p:nvPr/>
          </p:nvSpPr>
          <p:spPr>
            <a:xfrm flipV="1">
              <a:off x="1639912" y="4831883"/>
              <a:ext cx="2702272" cy="1730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flipV="1">
              <a:off x="1674594" y="5889904"/>
              <a:ext cx="2702272" cy="1730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V="1">
              <a:off x="5412640" y="4842202"/>
              <a:ext cx="1235976"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V="1">
              <a:off x="5412640" y="5920998"/>
              <a:ext cx="1235976"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ight Arrow 1"/>
            <p:cNvSpPr/>
            <p:nvPr/>
          </p:nvSpPr>
          <p:spPr>
            <a:xfrm>
              <a:off x="806211" y="4815428"/>
              <a:ext cx="552676" cy="30468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28650" y="1204259"/>
            <a:ext cx="2952750"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Page 6 and 7 is the Employment Agreement and must be signed and dated by both the Employer and Personal Support Worker (Provider).</a:t>
            </a:r>
          </a:p>
        </p:txBody>
      </p:sp>
      <p:sp>
        <p:nvSpPr>
          <p:cNvPr id="20" name="Footer Placeholder 4"/>
          <p:cNvSpPr>
            <a:spLocks noGrp="1"/>
          </p:cNvSpPr>
          <p:nvPr>
            <p:ph type="ftr" sz="quarter" idx="11"/>
          </p:nvPr>
        </p:nvSpPr>
        <p:spPr>
          <a:xfrm>
            <a:off x="183112" y="6548609"/>
            <a:ext cx="8332237" cy="180718"/>
          </a:xfrm>
        </p:spPr>
        <p:txBody>
          <a:bodyPr/>
          <a:lstStyle/>
          <a:p>
            <a:r>
              <a:rPr lang="en-US"/>
              <a:t>How to Fill Out Public Partnerships, LLC Enrollment Forms</a:t>
            </a:r>
            <a:endParaRPr lang="en-US" dirty="0"/>
          </a:p>
        </p:txBody>
      </p:sp>
      <p:sp>
        <p:nvSpPr>
          <p:cNvPr id="21" name="Right Arrow 20"/>
          <p:cNvSpPr/>
          <p:nvPr/>
        </p:nvSpPr>
        <p:spPr>
          <a:xfrm>
            <a:off x="3896675" y="5358839"/>
            <a:ext cx="414321" cy="30468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806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PSW: Required form #2</a:t>
            </a:r>
          </a:p>
        </p:txBody>
      </p:sp>
      <p:sp>
        <p:nvSpPr>
          <p:cNvPr id="3" name="Content Placeholder 2"/>
          <p:cNvSpPr>
            <a:spLocks noGrp="1"/>
          </p:cNvSpPr>
          <p:nvPr>
            <p:ph sz="half" idx="1"/>
          </p:nvPr>
        </p:nvSpPr>
        <p:spPr>
          <a:xfrm>
            <a:off x="628649" y="1365956"/>
            <a:ext cx="4179237" cy="4811007"/>
          </a:xfrm>
        </p:spPr>
        <p:txBody>
          <a:bodyPr>
            <a:normAutofit/>
          </a:bodyPr>
          <a:lstStyle/>
          <a:p>
            <a:pPr marL="0" indent="0">
              <a:buNone/>
            </a:pPr>
            <a:r>
              <a:rPr lang="en-US" dirty="0">
                <a:solidFill>
                  <a:srgbClr val="F47735"/>
                </a:solidFill>
                <a:latin typeface="Rockwell" panose="02060603020205020403" pitchFamily="18" charset="0"/>
              </a:rPr>
              <a:t>Form I-9 Employment Eligibility Verification</a:t>
            </a:r>
            <a:endParaRPr lang="en-US" sz="1400" dirty="0"/>
          </a:p>
          <a:p>
            <a:pPr marL="0" indent="0">
              <a:lnSpc>
                <a:spcPct val="100000"/>
              </a:lnSpc>
              <a:buNone/>
            </a:pPr>
            <a:r>
              <a:rPr lang="en-US" sz="1400" b="1" dirty="0">
                <a:solidFill>
                  <a:schemeClr val="accent2"/>
                </a:solidFill>
              </a:rPr>
              <a:t># of pages: </a:t>
            </a:r>
            <a:r>
              <a:rPr lang="en-US" sz="1400" dirty="0">
                <a:solidFill>
                  <a:schemeClr val="tx1"/>
                </a:solidFill>
              </a:rPr>
              <a:t>2</a:t>
            </a:r>
          </a:p>
          <a:p>
            <a:pPr marL="0" indent="0">
              <a:lnSpc>
                <a:spcPct val="100000"/>
              </a:lnSpc>
              <a:buNone/>
            </a:pPr>
            <a:r>
              <a:rPr lang="en-US" sz="1400" b="1" dirty="0">
                <a:solidFill>
                  <a:schemeClr val="accent2"/>
                </a:solidFill>
              </a:rPr>
              <a:t>Who needs to sign?: </a:t>
            </a:r>
            <a:r>
              <a:rPr lang="en-US" sz="1400" dirty="0"/>
              <a:t>Both the Employer and PSW.</a:t>
            </a:r>
          </a:p>
          <a:p>
            <a:pPr marL="0" indent="0">
              <a:lnSpc>
                <a:spcPct val="100000"/>
              </a:lnSpc>
              <a:buNone/>
            </a:pPr>
            <a:r>
              <a:rPr lang="en-US" sz="1400" b="1" dirty="0">
                <a:solidFill>
                  <a:schemeClr val="accent2"/>
                </a:solidFill>
              </a:rPr>
              <a:t>What am I signing?: </a:t>
            </a:r>
            <a:r>
              <a:rPr lang="en-US" sz="1400" dirty="0"/>
              <a:t>The Employment Eligibility Verification Form </a:t>
            </a:r>
            <a:r>
              <a:rPr lang="en-US" sz="1400" b="1" dirty="0"/>
              <a:t>I-9</a:t>
            </a:r>
            <a:r>
              <a:rPr lang="en-US" sz="1400" dirty="0"/>
              <a:t> is a U.S. Citizenship and Immigration Services form. It is used by an employer to verify an employee's identity and to establish that the worker is eligible to accept employment in the United States.</a:t>
            </a:r>
          </a:p>
          <a:p>
            <a:pPr marL="342900" indent="-342900">
              <a:lnSpc>
                <a:spcPct val="100000"/>
              </a:lnSpc>
              <a:buAutoNum type="arabicParenBoth"/>
            </a:pPr>
            <a:r>
              <a:rPr lang="en-US" sz="1400" dirty="0"/>
              <a:t>PSW to fill out demographic fields</a:t>
            </a:r>
          </a:p>
          <a:p>
            <a:pPr marL="342900" indent="-342900">
              <a:lnSpc>
                <a:spcPct val="100000"/>
              </a:lnSpc>
              <a:buAutoNum type="arabicParenBoth"/>
            </a:pPr>
            <a:r>
              <a:rPr lang="en-US" sz="1400" dirty="0"/>
              <a:t>PSW to check the appropriate citizenship category</a:t>
            </a:r>
          </a:p>
          <a:p>
            <a:pPr marL="0" indent="0">
              <a:lnSpc>
                <a:spcPct val="100000"/>
              </a:lnSpc>
              <a:buNone/>
            </a:pPr>
            <a:r>
              <a:rPr lang="en-US" sz="1400" b="1" dirty="0">
                <a:solidFill>
                  <a:schemeClr val="accent2"/>
                </a:solidFill>
              </a:rPr>
              <a:t>Where do I sign?</a:t>
            </a:r>
            <a:r>
              <a:rPr lang="en-US" sz="1400" dirty="0">
                <a:solidFill>
                  <a:schemeClr val="tx1"/>
                </a:solidFill>
              </a:rPr>
              <a:t> PSW needs to sign and date on page 1 (where highlighted in yellow); the Employer must sign and date on page 2.</a:t>
            </a:r>
          </a:p>
          <a:p>
            <a:pPr marL="0" indent="0">
              <a:lnSpc>
                <a:spcPct val="100000"/>
              </a:lnSpc>
              <a:buNone/>
            </a:pPr>
            <a:endParaRPr lang="en-US" sz="1400" b="1" dirty="0">
              <a:solidFill>
                <a:schemeClr val="accent2"/>
              </a:solidFill>
            </a:endParaRPr>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14</a:t>
            </a:fld>
            <a:endParaRPr lang="en-US" dirty="0"/>
          </a:p>
        </p:txBody>
      </p:sp>
      <p:pic>
        <p:nvPicPr>
          <p:cNvPr id="7" name="Picture 6"/>
          <p:cNvPicPr>
            <a:picLocks noChangeAspect="1"/>
          </p:cNvPicPr>
          <p:nvPr/>
        </p:nvPicPr>
        <p:blipFill>
          <a:blip r:embed="rId3"/>
          <a:stretch>
            <a:fillRect/>
          </a:stretch>
        </p:blipFill>
        <p:spPr>
          <a:xfrm>
            <a:off x="4807887" y="1241615"/>
            <a:ext cx="4067175" cy="5131890"/>
          </a:xfrm>
          <a:prstGeom prst="rect">
            <a:avLst/>
          </a:prstGeom>
          <a:ln>
            <a:solidFill>
              <a:schemeClr val="tx1"/>
            </a:solidFill>
          </a:ln>
        </p:spPr>
      </p:pic>
      <p:sp>
        <p:nvSpPr>
          <p:cNvPr id="4" name="Left Brace 3"/>
          <p:cNvSpPr/>
          <p:nvPr/>
        </p:nvSpPr>
        <p:spPr>
          <a:xfrm>
            <a:off x="4650060" y="2129883"/>
            <a:ext cx="390292" cy="780585"/>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4544122" y="2414238"/>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TextBox 8"/>
          <p:cNvSpPr txBox="1"/>
          <p:nvPr/>
        </p:nvSpPr>
        <p:spPr>
          <a:xfrm>
            <a:off x="4845206" y="2129883"/>
            <a:ext cx="184731" cy="369332"/>
          </a:xfrm>
          <a:prstGeom prst="rect">
            <a:avLst/>
          </a:prstGeom>
          <a:noFill/>
        </p:spPr>
        <p:txBody>
          <a:bodyPr wrap="none" rtlCol="0">
            <a:spAutoFit/>
          </a:bodyPr>
          <a:lstStyle/>
          <a:p>
            <a:endParaRPr lang="en-US" dirty="0"/>
          </a:p>
        </p:txBody>
      </p:sp>
      <p:sp>
        <p:nvSpPr>
          <p:cNvPr id="10" name="Left Brace 9"/>
          <p:cNvSpPr/>
          <p:nvPr/>
        </p:nvSpPr>
        <p:spPr>
          <a:xfrm>
            <a:off x="4659527" y="3192733"/>
            <a:ext cx="390292" cy="1412721"/>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4544121" y="3761674"/>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Right Arrow 13"/>
          <p:cNvSpPr/>
          <p:nvPr/>
        </p:nvSpPr>
        <p:spPr>
          <a:xfrm>
            <a:off x="4650059" y="4740618"/>
            <a:ext cx="304725" cy="23648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87122" y="4814195"/>
            <a:ext cx="1284011" cy="1033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118087" y="4814195"/>
            <a:ext cx="572317" cy="1033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89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PSW: I-9 Employment Eligibility Verification</a:t>
            </a:r>
          </a:p>
        </p:txBody>
      </p:sp>
      <p:sp>
        <p:nvSpPr>
          <p:cNvPr id="3" name="Content Placeholder 2"/>
          <p:cNvSpPr>
            <a:spLocks noGrp="1"/>
          </p:cNvSpPr>
          <p:nvPr>
            <p:ph idx="1"/>
          </p:nvPr>
        </p:nvSpPr>
        <p:spPr>
          <a:xfrm>
            <a:off x="300446" y="1573591"/>
            <a:ext cx="3618411" cy="4603371"/>
          </a:xfrm>
        </p:spPr>
        <p:txBody>
          <a:bodyPr>
            <a:normAutofit fontScale="25000" lnSpcReduction="20000"/>
          </a:bodyPr>
          <a:lstStyle/>
          <a:p>
            <a:pPr marL="0" indent="0">
              <a:lnSpc>
                <a:spcPct val="120000"/>
              </a:lnSpc>
              <a:spcBef>
                <a:spcPts val="0"/>
              </a:spcBef>
              <a:buNone/>
            </a:pPr>
            <a:r>
              <a:rPr lang="en-US" sz="4800" b="1" dirty="0"/>
              <a:t>Complete the following information:</a:t>
            </a:r>
          </a:p>
          <a:p>
            <a:pPr marL="342900" indent="-342900">
              <a:lnSpc>
                <a:spcPct val="120000"/>
              </a:lnSpc>
              <a:spcBef>
                <a:spcPts val="0"/>
              </a:spcBef>
              <a:buFont typeface="+mj-lt"/>
              <a:buAutoNum type="arabicPeriod"/>
            </a:pPr>
            <a:r>
              <a:rPr lang="en-US" sz="4800" dirty="0">
                <a:solidFill>
                  <a:schemeClr val="tx1"/>
                </a:solidFill>
              </a:rPr>
              <a:t>PSW name</a:t>
            </a:r>
          </a:p>
          <a:p>
            <a:pPr marL="342900" indent="-342900">
              <a:lnSpc>
                <a:spcPct val="120000"/>
              </a:lnSpc>
              <a:spcBef>
                <a:spcPts val="0"/>
              </a:spcBef>
              <a:buFont typeface="+mj-lt"/>
              <a:buAutoNum type="arabicPeriod"/>
            </a:pPr>
            <a:r>
              <a:rPr lang="en-US" sz="4800" dirty="0">
                <a:solidFill>
                  <a:schemeClr val="tx1"/>
                </a:solidFill>
              </a:rPr>
              <a:t>If you have a passport, fill out first 4 fields in List A column. You won’t need to fill out List B or List C.</a:t>
            </a:r>
          </a:p>
          <a:p>
            <a:pPr marL="346075" lvl="1" indent="0">
              <a:lnSpc>
                <a:spcPct val="120000"/>
              </a:lnSpc>
              <a:spcBef>
                <a:spcPts val="0"/>
              </a:spcBef>
              <a:buNone/>
            </a:pPr>
            <a:r>
              <a:rPr lang="en-US" sz="4800" dirty="0">
                <a:solidFill>
                  <a:schemeClr val="tx1"/>
                </a:solidFill>
              </a:rPr>
              <a:t>If no passport, fill out List B column with your Driver’s License information AND List C column with your Social Security #. See example to the right for how to fill out.</a:t>
            </a:r>
          </a:p>
          <a:p>
            <a:pPr marL="457200" lvl="1" indent="0">
              <a:lnSpc>
                <a:spcPct val="120000"/>
              </a:lnSpc>
              <a:spcBef>
                <a:spcPts val="0"/>
              </a:spcBef>
              <a:buNone/>
            </a:pPr>
            <a:r>
              <a:rPr lang="en-US" sz="4000" i="1" dirty="0">
                <a:solidFill>
                  <a:schemeClr val="tx1"/>
                </a:solidFill>
              </a:rPr>
              <a:t>Note: If you do not have either of these documents, reference page 3 of the I-9 form for more information on authorized forms of ID</a:t>
            </a:r>
          </a:p>
          <a:p>
            <a:pPr marL="342900" indent="-342900">
              <a:lnSpc>
                <a:spcPct val="120000"/>
              </a:lnSpc>
              <a:spcBef>
                <a:spcPts val="0"/>
              </a:spcBef>
              <a:buFont typeface="+mj-lt"/>
              <a:buAutoNum type="arabicPeriod"/>
            </a:pPr>
            <a:r>
              <a:rPr lang="en-US" sz="4800" dirty="0">
                <a:solidFill>
                  <a:schemeClr val="tx1"/>
                </a:solidFill>
              </a:rPr>
              <a:t>PSW’s first date of employment. </a:t>
            </a:r>
          </a:p>
          <a:p>
            <a:pPr marL="342900" indent="-342900">
              <a:lnSpc>
                <a:spcPct val="120000"/>
              </a:lnSpc>
              <a:spcBef>
                <a:spcPts val="0"/>
              </a:spcBef>
              <a:buFont typeface="+mj-lt"/>
              <a:buAutoNum type="arabicPeriod"/>
            </a:pPr>
            <a:r>
              <a:rPr lang="en-US" sz="4800" dirty="0">
                <a:solidFill>
                  <a:schemeClr val="tx1"/>
                </a:solidFill>
              </a:rPr>
              <a:t>Employer signature and demographic information. </a:t>
            </a:r>
          </a:p>
          <a:p>
            <a:pPr marL="457200" lvl="1" indent="0">
              <a:lnSpc>
                <a:spcPct val="120000"/>
              </a:lnSpc>
              <a:spcBef>
                <a:spcPts val="0"/>
              </a:spcBef>
              <a:buNone/>
            </a:pPr>
            <a:r>
              <a:rPr lang="en-US" sz="4800" i="1" dirty="0">
                <a:solidFill>
                  <a:schemeClr val="tx1"/>
                </a:solidFill>
              </a:rPr>
              <a:t>Notes: </a:t>
            </a:r>
          </a:p>
          <a:p>
            <a:pPr lvl="1">
              <a:lnSpc>
                <a:spcPct val="120000"/>
              </a:lnSpc>
              <a:spcBef>
                <a:spcPts val="0"/>
              </a:spcBef>
              <a:buFontTx/>
              <a:buChar char="-"/>
            </a:pPr>
            <a:r>
              <a:rPr lang="en-US" sz="4800" i="1" dirty="0">
                <a:solidFill>
                  <a:schemeClr val="tx1"/>
                </a:solidFill>
              </a:rPr>
              <a:t>Write “household employer” in fields “Title of Employer” and “Employer’s Business or Organization Name”</a:t>
            </a:r>
          </a:p>
          <a:p>
            <a:pPr lvl="1">
              <a:lnSpc>
                <a:spcPct val="120000"/>
              </a:lnSpc>
              <a:spcBef>
                <a:spcPts val="0"/>
              </a:spcBef>
              <a:buFontTx/>
              <a:buChar char="-"/>
            </a:pPr>
            <a:r>
              <a:rPr lang="en-US" sz="4800" i="1" dirty="0">
                <a:solidFill>
                  <a:schemeClr val="tx1"/>
                </a:solidFill>
              </a:rPr>
              <a:t>Write in Employer’s home address in field “Employer’s Business or Organization Address”</a:t>
            </a:r>
          </a:p>
          <a:p>
            <a:pPr lvl="1">
              <a:lnSpc>
                <a:spcPct val="120000"/>
              </a:lnSpc>
              <a:spcBef>
                <a:spcPts val="0"/>
              </a:spcBef>
              <a:buFontTx/>
              <a:buChar char="-"/>
            </a:pPr>
            <a:r>
              <a:rPr lang="en-US" sz="4800" i="1" dirty="0">
                <a:solidFill>
                  <a:schemeClr val="tx1"/>
                </a:solidFill>
              </a:rPr>
              <a:t>Sign and date where yellow highlighted</a:t>
            </a:r>
          </a:p>
          <a:p>
            <a:pPr marL="0" indent="0">
              <a:lnSpc>
                <a:spcPct val="120000"/>
              </a:lnSpc>
              <a:spcBef>
                <a:spcPts val="0"/>
              </a:spcBef>
              <a:buNone/>
            </a:pPr>
            <a:endParaRPr lang="en-US" sz="4800" dirty="0">
              <a:solidFill>
                <a:schemeClr val="tx1"/>
              </a:solidFill>
            </a:endParaRPr>
          </a:p>
          <a:p>
            <a:pPr marL="0" indent="0">
              <a:lnSpc>
                <a:spcPct val="120000"/>
              </a:lnSpc>
              <a:spcBef>
                <a:spcPts val="0"/>
              </a:spcBef>
              <a:buNone/>
            </a:pPr>
            <a:r>
              <a:rPr lang="en-US" sz="4800" dirty="0">
                <a:solidFill>
                  <a:schemeClr val="tx1"/>
                </a:solidFill>
              </a:rPr>
              <a:t>Section 3 at very bottom of I-9  is for rehires only  - do not fill out that box/area.</a:t>
            </a:r>
          </a:p>
          <a:p>
            <a:pPr marL="342900" indent="-342900">
              <a:spcBef>
                <a:spcPts val="600"/>
              </a:spcBef>
              <a:spcAft>
                <a:spcPts val="1000"/>
              </a:spcAft>
              <a:buFont typeface="+mj-lt"/>
              <a:buAutoNum type="arabicPeriod"/>
            </a:pPr>
            <a:endParaRPr lang="en-US" sz="1800"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F7C12BC4-994B-473A-871F-46235A85AC2B}"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4231089" y="1346200"/>
            <a:ext cx="4760686" cy="4811659"/>
          </a:xfrm>
          <a:prstGeom prst="rect">
            <a:avLst/>
          </a:prstGeom>
          <a:ln>
            <a:solidFill>
              <a:schemeClr val="tx1"/>
            </a:solidFill>
          </a:ln>
        </p:spPr>
      </p:pic>
      <p:sp>
        <p:nvSpPr>
          <p:cNvPr id="11" name="TextBox 10"/>
          <p:cNvSpPr txBox="1"/>
          <p:nvPr/>
        </p:nvSpPr>
        <p:spPr>
          <a:xfrm>
            <a:off x="628650" y="1204259"/>
            <a:ext cx="2164567" cy="369332"/>
          </a:xfrm>
          <a:prstGeom prst="rect">
            <a:avLst/>
          </a:prstGeom>
          <a:noFill/>
        </p:spPr>
        <p:txBody>
          <a:bodyPr wrap="none" rtlCol="0">
            <a:spAutoFit/>
          </a:bodyPr>
          <a:lstStyle/>
          <a:p>
            <a:r>
              <a:rPr lang="en-US" dirty="0">
                <a:solidFill>
                  <a:srgbClr val="F47735"/>
                </a:solidFill>
                <a:latin typeface="Rockwell" panose="02060603020205020403" pitchFamily="18" charset="0"/>
              </a:rPr>
              <a:t>Section 2 (page 2):</a:t>
            </a:r>
          </a:p>
        </p:txBody>
      </p:sp>
      <p:sp>
        <p:nvSpPr>
          <p:cNvPr id="12" name="Left Brace 11"/>
          <p:cNvSpPr/>
          <p:nvPr/>
        </p:nvSpPr>
        <p:spPr>
          <a:xfrm>
            <a:off x="3995495" y="1805429"/>
            <a:ext cx="158357" cy="304053"/>
          </a:xfrm>
          <a:prstGeom prst="leftBrace">
            <a:avLst/>
          </a:prstGeom>
          <a:ln w="38100">
            <a:solidFill>
              <a:srgbClr val="F494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a:off x="4053024" y="5140926"/>
            <a:ext cx="178065" cy="277278"/>
          </a:xfrm>
          <a:prstGeom prst="leftBrace">
            <a:avLst/>
          </a:prstGeom>
          <a:ln w="38100">
            <a:solidFill>
              <a:srgbClr val="F494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ooter Placeholder 4"/>
          <p:cNvSpPr>
            <a:spLocks noGrp="1"/>
          </p:cNvSpPr>
          <p:nvPr>
            <p:ph type="ftr" sz="quarter" idx="11"/>
          </p:nvPr>
        </p:nvSpPr>
        <p:spPr>
          <a:xfrm>
            <a:off x="183112" y="6548609"/>
            <a:ext cx="8332237" cy="180718"/>
          </a:xfrm>
        </p:spPr>
        <p:txBody>
          <a:bodyPr/>
          <a:lstStyle/>
          <a:p>
            <a:r>
              <a:rPr lang="en-US"/>
              <a:t>How to Fill Out Public Partnerships, LLC Enrollment Forms</a:t>
            </a:r>
            <a:endParaRPr lang="en-US" dirty="0"/>
          </a:p>
        </p:txBody>
      </p:sp>
      <p:sp>
        <p:nvSpPr>
          <p:cNvPr id="20" name="Oval 19"/>
          <p:cNvSpPr/>
          <p:nvPr/>
        </p:nvSpPr>
        <p:spPr>
          <a:xfrm>
            <a:off x="3800245" y="1809902"/>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TextBox 3"/>
          <p:cNvSpPr txBox="1"/>
          <p:nvPr/>
        </p:nvSpPr>
        <p:spPr>
          <a:xfrm>
            <a:off x="4480719" y="2251269"/>
            <a:ext cx="994530" cy="246221"/>
          </a:xfrm>
          <a:prstGeom prst="rect">
            <a:avLst/>
          </a:prstGeom>
          <a:noFill/>
        </p:spPr>
        <p:txBody>
          <a:bodyPr wrap="square" rtlCol="0">
            <a:spAutoFit/>
          </a:bodyPr>
          <a:lstStyle/>
          <a:p>
            <a:r>
              <a:rPr lang="en-US" sz="1000" i="1" dirty="0">
                <a:solidFill>
                  <a:schemeClr val="accent2"/>
                </a:solidFill>
              </a:rPr>
              <a:t>US Passport</a:t>
            </a:r>
          </a:p>
        </p:txBody>
      </p:sp>
      <p:sp>
        <p:nvSpPr>
          <p:cNvPr id="21" name="TextBox 20"/>
          <p:cNvSpPr txBox="1"/>
          <p:nvPr/>
        </p:nvSpPr>
        <p:spPr>
          <a:xfrm>
            <a:off x="5663226" y="2282047"/>
            <a:ext cx="1784496" cy="246221"/>
          </a:xfrm>
          <a:prstGeom prst="rect">
            <a:avLst/>
          </a:prstGeom>
          <a:noFill/>
        </p:spPr>
        <p:txBody>
          <a:bodyPr wrap="square" rtlCol="0">
            <a:spAutoFit/>
          </a:bodyPr>
          <a:lstStyle/>
          <a:p>
            <a:r>
              <a:rPr lang="en-US" sz="1000" i="1" dirty="0">
                <a:solidFill>
                  <a:schemeClr val="accent2"/>
                </a:solidFill>
              </a:rPr>
              <a:t>Oregon driver’s license</a:t>
            </a:r>
          </a:p>
        </p:txBody>
      </p:sp>
      <p:sp>
        <p:nvSpPr>
          <p:cNvPr id="25" name="TextBox 24"/>
          <p:cNvSpPr txBox="1"/>
          <p:nvPr/>
        </p:nvSpPr>
        <p:spPr>
          <a:xfrm>
            <a:off x="5967523" y="2477421"/>
            <a:ext cx="1784496" cy="246221"/>
          </a:xfrm>
          <a:prstGeom prst="rect">
            <a:avLst/>
          </a:prstGeom>
          <a:noFill/>
        </p:spPr>
        <p:txBody>
          <a:bodyPr wrap="square" rtlCol="0">
            <a:spAutoFit/>
          </a:bodyPr>
          <a:lstStyle/>
          <a:p>
            <a:r>
              <a:rPr lang="en-US" sz="1000" i="1" dirty="0">
                <a:solidFill>
                  <a:schemeClr val="accent2"/>
                </a:solidFill>
              </a:rPr>
              <a:t>DMV</a:t>
            </a:r>
          </a:p>
        </p:txBody>
      </p:sp>
      <p:sp>
        <p:nvSpPr>
          <p:cNvPr id="26" name="TextBox 25"/>
          <p:cNvSpPr txBox="1"/>
          <p:nvPr/>
        </p:nvSpPr>
        <p:spPr>
          <a:xfrm>
            <a:off x="6056234" y="2672795"/>
            <a:ext cx="1784496" cy="246221"/>
          </a:xfrm>
          <a:prstGeom prst="rect">
            <a:avLst/>
          </a:prstGeom>
          <a:noFill/>
        </p:spPr>
        <p:txBody>
          <a:bodyPr wrap="square" rtlCol="0">
            <a:spAutoFit/>
          </a:bodyPr>
          <a:lstStyle/>
          <a:p>
            <a:r>
              <a:rPr lang="en-US" sz="1000" i="1" dirty="0">
                <a:solidFill>
                  <a:schemeClr val="accent2"/>
                </a:solidFill>
              </a:rPr>
              <a:t>#####</a:t>
            </a:r>
          </a:p>
        </p:txBody>
      </p:sp>
      <p:sp>
        <p:nvSpPr>
          <p:cNvPr id="27" name="TextBox 26"/>
          <p:cNvSpPr txBox="1"/>
          <p:nvPr/>
        </p:nvSpPr>
        <p:spPr>
          <a:xfrm>
            <a:off x="5747435" y="2922607"/>
            <a:ext cx="1784496" cy="246221"/>
          </a:xfrm>
          <a:prstGeom prst="rect">
            <a:avLst/>
          </a:prstGeom>
          <a:noFill/>
        </p:spPr>
        <p:txBody>
          <a:bodyPr wrap="square" rtlCol="0">
            <a:spAutoFit/>
          </a:bodyPr>
          <a:lstStyle/>
          <a:p>
            <a:r>
              <a:rPr lang="en-US" sz="1000" i="1" dirty="0">
                <a:solidFill>
                  <a:schemeClr val="accent2"/>
                </a:solidFill>
              </a:rPr>
              <a:t>MM-DD-YYYY</a:t>
            </a:r>
          </a:p>
        </p:txBody>
      </p:sp>
      <p:sp>
        <p:nvSpPr>
          <p:cNvPr id="28" name="TextBox 27"/>
          <p:cNvSpPr txBox="1"/>
          <p:nvPr/>
        </p:nvSpPr>
        <p:spPr>
          <a:xfrm>
            <a:off x="7401170" y="2290933"/>
            <a:ext cx="1784496" cy="246221"/>
          </a:xfrm>
          <a:prstGeom prst="rect">
            <a:avLst/>
          </a:prstGeom>
          <a:noFill/>
        </p:spPr>
        <p:txBody>
          <a:bodyPr wrap="square" rtlCol="0">
            <a:spAutoFit/>
          </a:bodyPr>
          <a:lstStyle/>
          <a:p>
            <a:r>
              <a:rPr lang="en-US" sz="1000" i="1" dirty="0">
                <a:solidFill>
                  <a:schemeClr val="accent2"/>
                </a:solidFill>
              </a:rPr>
              <a:t>Social Security Card</a:t>
            </a:r>
          </a:p>
        </p:txBody>
      </p:sp>
      <p:sp>
        <p:nvSpPr>
          <p:cNvPr id="29" name="TextBox 28"/>
          <p:cNvSpPr txBox="1"/>
          <p:nvPr/>
        </p:nvSpPr>
        <p:spPr>
          <a:xfrm>
            <a:off x="7328463" y="2494204"/>
            <a:ext cx="1784496" cy="246221"/>
          </a:xfrm>
          <a:prstGeom prst="rect">
            <a:avLst/>
          </a:prstGeom>
          <a:noFill/>
        </p:spPr>
        <p:txBody>
          <a:bodyPr wrap="square" rtlCol="0">
            <a:spAutoFit/>
          </a:bodyPr>
          <a:lstStyle/>
          <a:p>
            <a:r>
              <a:rPr lang="en-US" sz="1000" i="1" dirty="0">
                <a:solidFill>
                  <a:schemeClr val="accent2"/>
                </a:solidFill>
              </a:rPr>
              <a:t>Soc. Security Admin</a:t>
            </a:r>
          </a:p>
        </p:txBody>
      </p:sp>
      <p:sp>
        <p:nvSpPr>
          <p:cNvPr id="30" name="TextBox 29"/>
          <p:cNvSpPr txBox="1"/>
          <p:nvPr/>
        </p:nvSpPr>
        <p:spPr>
          <a:xfrm>
            <a:off x="7381519" y="2713375"/>
            <a:ext cx="1784496" cy="246221"/>
          </a:xfrm>
          <a:prstGeom prst="rect">
            <a:avLst/>
          </a:prstGeom>
          <a:noFill/>
        </p:spPr>
        <p:txBody>
          <a:bodyPr wrap="square" rtlCol="0">
            <a:spAutoFit/>
          </a:bodyPr>
          <a:lstStyle/>
          <a:p>
            <a:r>
              <a:rPr lang="en-US" sz="1000" i="1" dirty="0">
                <a:solidFill>
                  <a:schemeClr val="accent2"/>
                </a:solidFill>
              </a:rPr>
              <a:t>###-##-####</a:t>
            </a:r>
          </a:p>
        </p:txBody>
      </p:sp>
      <p:sp>
        <p:nvSpPr>
          <p:cNvPr id="31" name="TextBox 30"/>
          <p:cNvSpPr txBox="1"/>
          <p:nvPr/>
        </p:nvSpPr>
        <p:spPr>
          <a:xfrm>
            <a:off x="7434575" y="2949773"/>
            <a:ext cx="1784496" cy="246221"/>
          </a:xfrm>
          <a:prstGeom prst="rect">
            <a:avLst/>
          </a:prstGeom>
          <a:noFill/>
        </p:spPr>
        <p:txBody>
          <a:bodyPr wrap="square" rtlCol="0">
            <a:spAutoFit/>
          </a:bodyPr>
          <a:lstStyle/>
          <a:p>
            <a:r>
              <a:rPr lang="en-US" sz="1000" i="1" dirty="0">
                <a:solidFill>
                  <a:schemeClr val="accent2"/>
                </a:solidFill>
              </a:rPr>
              <a:t>N/A</a:t>
            </a:r>
          </a:p>
        </p:txBody>
      </p:sp>
      <p:sp>
        <p:nvSpPr>
          <p:cNvPr id="32" name="TextBox 31"/>
          <p:cNvSpPr txBox="1"/>
          <p:nvPr/>
        </p:nvSpPr>
        <p:spPr>
          <a:xfrm>
            <a:off x="4510147" y="2467154"/>
            <a:ext cx="994530" cy="246221"/>
          </a:xfrm>
          <a:prstGeom prst="rect">
            <a:avLst/>
          </a:prstGeom>
          <a:noFill/>
        </p:spPr>
        <p:txBody>
          <a:bodyPr wrap="square" rtlCol="0">
            <a:spAutoFit/>
          </a:bodyPr>
          <a:lstStyle/>
          <a:p>
            <a:r>
              <a:rPr lang="en-US" sz="1000" i="1" dirty="0">
                <a:solidFill>
                  <a:schemeClr val="accent2"/>
                </a:solidFill>
              </a:rPr>
              <a:t>U.S. State </a:t>
            </a:r>
            <a:r>
              <a:rPr lang="en-US" sz="1000" i="1" dirty="0" err="1">
                <a:solidFill>
                  <a:schemeClr val="accent2"/>
                </a:solidFill>
              </a:rPr>
              <a:t>Dept</a:t>
            </a:r>
            <a:endParaRPr lang="en-US" sz="1000" i="1" dirty="0">
              <a:solidFill>
                <a:schemeClr val="accent2"/>
              </a:solidFill>
            </a:endParaRPr>
          </a:p>
        </p:txBody>
      </p:sp>
      <p:sp>
        <p:nvSpPr>
          <p:cNvPr id="33" name="TextBox 32"/>
          <p:cNvSpPr txBox="1"/>
          <p:nvPr/>
        </p:nvSpPr>
        <p:spPr>
          <a:xfrm>
            <a:off x="4462558" y="2649948"/>
            <a:ext cx="994530" cy="246221"/>
          </a:xfrm>
          <a:prstGeom prst="rect">
            <a:avLst/>
          </a:prstGeom>
          <a:noFill/>
        </p:spPr>
        <p:txBody>
          <a:bodyPr wrap="square" rtlCol="0">
            <a:spAutoFit/>
          </a:bodyPr>
          <a:lstStyle/>
          <a:p>
            <a:r>
              <a:rPr lang="en-US" sz="1000" i="1" dirty="0">
                <a:solidFill>
                  <a:schemeClr val="accent2"/>
                </a:solidFill>
              </a:rPr>
              <a:t>######</a:t>
            </a:r>
          </a:p>
        </p:txBody>
      </p:sp>
      <p:sp>
        <p:nvSpPr>
          <p:cNvPr id="34" name="TextBox 33"/>
          <p:cNvSpPr txBox="1"/>
          <p:nvPr/>
        </p:nvSpPr>
        <p:spPr>
          <a:xfrm>
            <a:off x="4489568" y="2929260"/>
            <a:ext cx="1784496" cy="246221"/>
          </a:xfrm>
          <a:prstGeom prst="rect">
            <a:avLst/>
          </a:prstGeom>
          <a:noFill/>
        </p:spPr>
        <p:txBody>
          <a:bodyPr wrap="square" rtlCol="0">
            <a:spAutoFit/>
          </a:bodyPr>
          <a:lstStyle/>
          <a:p>
            <a:r>
              <a:rPr lang="en-US" sz="1000" i="1" dirty="0">
                <a:solidFill>
                  <a:schemeClr val="accent2"/>
                </a:solidFill>
              </a:rPr>
              <a:t>MM-DD-YYYY</a:t>
            </a:r>
          </a:p>
        </p:txBody>
      </p:sp>
      <p:sp>
        <p:nvSpPr>
          <p:cNvPr id="36" name="Oval 35"/>
          <p:cNvSpPr/>
          <p:nvPr/>
        </p:nvSpPr>
        <p:spPr>
          <a:xfrm>
            <a:off x="3851239" y="5165091"/>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Left Brace 37"/>
          <p:cNvSpPr/>
          <p:nvPr/>
        </p:nvSpPr>
        <p:spPr>
          <a:xfrm>
            <a:off x="4010784" y="2300561"/>
            <a:ext cx="143068" cy="868267"/>
          </a:xfrm>
          <a:prstGeom prst="leftBrace">
            <a:avLst/>
          </a:prstGeom>
          <a:ln w="38100">
            <a:solidFill>
              <a:srgbClr val="F494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3814428" y="2629592"/>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9" name="TextBox 38"/>
          <p:cNvSpPr txBox="1"/>
          <p:nvPr/>
        </p:nvSpPr>
        <p:spPr>
          <a:xfrm>
            <a:off x="7223428" y="5440506"/>
            <a:ext cx="1784496" cy="246221"/>
          </a:xfrm>
          <a:prstGeom prst="rect">
            <a:avLst/>
          </a:prstGeom>
          <a:noFill/>
        </p:spPr>
        <p:txBody>
          <a:bodyPr wrap="square" rtlCol="0">
            <a:spAutoFit/>
          </a:bodyPr>
          <a:lstStyle/>
          <a:p>
            <a:r>
              <a:rPr lang="en-US" sz="1000" i="1" dirty="0">
                <a:solidFill>
                  <a:schemeClr val="accent2"/>
                </a:solidFill>
              </a:rPr>
              <a:t>Household Employer</a:t>
            </a:r>
          </a:p>
        </p:txBody>
      </p:sp>
      <p:sp>
        <p:nvSpPr>
          <p:cNvPr id="40" name="TextBox 39"/>
          <p:cNvSpPr txBox="1"/>
          <p:nvPr/>
        </p:nvSpPr>
        <p:spPr>
          <a:xfrm>
            <a:off x="7223428" y="5690971"/>
            <a:ext cx="1784496" cy="246221"/>
          </a:xfrm>
          <a:prstGeom prst="rect">
            <a:avLst/>
          </a:prstGeom>
          <a:noFill/>
        </p:spPr>
        <p:txBody>
          <a:bodyPr wrap="square" rtlCol="0">
            <a:spAutoFit/>
          </a:bodyPr>
          <a:lstStyle/>
          <a:p>
            <a:r>
              <a:rPr lang="en-US" sz="1000" i="1" dirty="0">
                <a:solidFill>
                  <a:schemeClr val="accent2"/>
                </a:solidFill>
              </a:rPr>
              <a:t>Household Employer</a:t>
            </a:r>
          </a:p>
        </p:txBody>
      </p:sp>
      <p:sp>
        <p:nvSpPr>
          <p:cNvPr id="41" name="Left Brace 40"/>
          <p:cNvSpPr/>
          <p:nvPr/>
        </p:nvSpPr>
        <p:spPr>
          <a:xfrm>
            <a:off x="4038209" y="5493084"/>
            <a:ext cx="149096" cy="619483"/>
          </a:xfrm>
          <a:prstGeom prst="leftBrace">
            <a:avLst/>
          </a:prstGeom>
          <a:ln w="38100">
            <a:solidFill>
              <a:srgbClr val="F494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3851239" y="5696888"/>
            <a:ext cx="211875" cy="21187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Rectangle 6"/>
          <p:cNvSpPr/>
          <p:nvPr/>
        </p:nvSpPr>
        <p:spPr>
          <a:xfrm>
            <a:off x="4326673" y="5493083"/>
            <a:ext cx="1527717" cy="1936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431153" y="5499487"/>
            <a:ext cx="539979" cy="1872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07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PSW: Required form #3</a:t>
            </a:r>
          </a:p>
        </p:txBody>
      </p:sp>
      <p:sp>
        <p:nvSpPr>
          <p:cNvPr id="3" name="Content Placeholder 2"/>
          <p:cNvSpPr>
            <a:spLocks noGrp="1"/>
          </p:cNvSpPr>
          <p:nvPr>
            <p:ph sz="half" idx="1"/>
          </p:nvPr>
        </p:nvSpPr>
        <p:spPr>
          <a:xfrm>
            <a:off x="479502" y="1365956"/>
            <a:ext cx="2967342" cy="4990239"/>
          </a:xfrm>
        </p:spPr>
        <p:txBody>
          <a:bodyPr>
            <a:normAutofit fontScale="92500" lnSpcReduction="20000"/>
          </a:bodyPr>
          <a:lstStyle/>
          <a:p>
            <a:pPr marL="0" indent="0">
              <a:buNone/>
            </a:pPr>
            <a:r>
              <a:rPr lang="en-US" dirty="0">
                <a:solidFill>
                  <a:srgbClr val="F47735"/>
                </a:solidFill>
                <a:latin typeface="Rockwell" panose="02060603020205020403" pitchFamily="18" charset="0"/>
              </a:rPr>
              <a:t>Federal Form W-4 Employees Witholding Allowance Certificate</a:t>
            </a:r>
            <a:endParaRPr lang="en-US" sz="1400" dirty="0"/>
          </a:p>
          <a:p>
            <a:pPr marL="0" indent="0">
              <a:lnSpc>
                <a:spcPct val="100000"/>
              </a:lnSpc>
              <a:spcBef>
                <a:spcPts val="600"/>
              </a:spcBef>
              <a:buNone/>
            </a:pPr>
            <a:r>
              <a:rPr lang="en-US" sz="1300" b="1" dirty="0">
                <a:solidFill>
                  <a:schemeClr val="accent2"/>
                </a:solidFill>
              </a:rPr>
              <a:t># of pages: </a:t>
            </a:r>
            <a:r>
              <a:rPr lang="en-US" sz="1300" dirty="0">
                <a:solidFill>
                  <a:schemeClr val="tx1"/>
                </a:solidFill>
              </a:rPr>
              <a:t>1</a:t>
            </a:r>
          </a:p>
          <a:p>
            <a:pPr marL="0" indent="0">
              <a:lnSpc>
                <a:spcPct val="100000"/>
              </a:lnSpc>
              <a:spcBef>
                <a:spcPts val="600"/>
              </a:spcBef>
              <a:buNone/>
            </a:pPr>
            <a:r>
              <a:rPr lang="en-US" sz="1300" b="1" dirty="0">
                <a:solidFill>
                  <a:schemeClr val="accent2"/>
                </a:solidFill>
              </a:rPr>
              <a:t>Who needs to sign?: </a:t>
            </a:r>
            <a:r>
              <a:rPr lang="en-US" sz="1300" dirty="0"/>
              <a:t>PSW only</a:t>
            </a:r>
          </a:p>
          <a:p>
            <a:pPr marL="0" indent="0">
              <a:lnSpc>
                <a:spcPct val="100000"/>
              </a:lnSpc>
              <a:spcBef>
                <a:spcPts val="600"/>
              </a:spcBef>
              <a:buNone/>
            </a:pPr>
            <a:r>
              <a:rPr lang="en-US" sz="1300" b="1" dirty="0">
                <a:solidFill>
                  <a:schemeClr val="accent2"/>
                </a:solidFill>
              </a:rPr>
              <a:t>What am I signing?: </a:t>
            </a:r>
            <a:r>
              <a:rPr lang="en-US" sz="1300" dirty="0"/>
              <a:t>All PSW’s will need to complete a new W-4 withholding form for every Individual/Employer they work for. Use the attached worksheet to assist in determining the withholding allowances.</a:t>
            </a:r>
          </a:p>
          <a:p>
            <a:pPr>
              <a:spcBef>
                <a:spcPts val="600"/>
              </a:spcBef>
            </a:pPr>
            <a:r>
              <a:rPr lang="en-US" sz="1300" dirty="0"/>
              <a:t>If you are filing as exempt, you should write “EXEMPT” in line 7 and leave lines 5 and 6 blank. </a:t>
            </a:r>
          </a:p>
          <a:p>
            <a:pPr>
              <a:spcBef>
                <a:spcPts val="600"/>
              </a:spcBef>
            </a:pPr>
            <a:r>
              <a:rPr lang="en-US" sz="1300" dirty="0"/>
              <a:t>Alternatively, if you are claiming allowances, you should write the number of allowances in line 5 and leave line 7 blank. </a:t>
            </a:r>
          </a:p>
          <a:p>
            <a:pPr>
              <a:spcBef>
                <a:spcPts val="600"/>
              </a:spcBef>
            </a:pPr>
            <a:r>
              <a:rPr lang="en-US" sz="1300" dirty="0"/>
              <a:t>If you want to claim an additional dollar amount to be withheld for taxes in addition to the amount that was claimed in box 5, please write the dollar amount in box 6.</a:t>
            </a:r>
          </a:p>
          <a:p>
            <a:pPr>
              <a:spcBef>
                <a:spcPts val="600"/>
              </a:spcBef>
            </a:pPr>
            <a:r>
              <a:rPr lang="en-US" sz="1300" dirty="0"/>
              <a:t>Make sure to write in the Employer’s name and address if not already filled out (next to orange arrow).</a:t>
            </a:r>
          </a:p>
          <a:p>
            <a:pPr marL="0" indent="0">
              <a:spcBef>
                <a:spcPts val="600"/>
              </a:spcBef>
              <a:buNone/>
            </a:pPr>
            <a:r>
              <a:rPr lang="en-US" sz="1300" b="1" dirty="0"/>
              <a:t>NOTE: </a:t>
            </a:r>
            <a:r>
              <a:rPr lang="en-US" sz="1300" dirty="0"/>
              <a:t>This W-4 form is used for Federal and State Tax calculations.</a:t>
            </a:r>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16</a:t>
            </a:fld>
            <a:endParaRPr lang="en-US" dirty="0"/>
          </a:p>
        </p:txBody>
      </p:sp>
      <p:pic>
        <p:nvPicPr>
          <p:cNvPr id="7" name="Picture 6"/>
          <p:cNvPicPr>
            <a:picLocks noChangeAspect="1"/>
          </p:cNvPicPr>
          <p:nvPr/>
        </p:nvPicPr>
        <p:blipFill>
          <a:blip r:embed="rId3"/>
          <a:stretch>
            <a:fillRect/>
          </a:stretch>
        </p:blipFill>
        <p:spPr>
          <a:xfrm>
            <a:off x="3734228" y="2118731"/>
            <a:ext cx="5317295" cy="2776653"/>
          </a:xfrm>
          <a:prstGeom prst="rect">
            <a:avLst/>
          </a:prstGeom>
        </p:spPr>
      </p:pic>
      <p:sp>
        <p:nvSpPr>
          <p:cNvPr id="8" name="Right Arrow 7"/>
          <p:cNvSpPr/>
          <p:nvPr/>
        </p:nvSpPr>
        <p:spPr>
          <a:xfrm>
            <a:off x="3581865" y="4438180"/>
            <a:ext cx="304725" cy="23648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74888" y="4192859"/>
            <a:ext cx="1929161" cy="2007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7820484" y="4192858"/>
            <a:ext cx="821711" cy="2007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93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5"/>
            <a:ext cx="7886700" cy="882508"/>
          </a:xfrm>
        </p:spPr>
        <p:txBody>
          <a:bodyPr/>
          <a:lstStyle/>
          <a:p>
            <a:r>
              <a:rPr lang="en-US" dirty="0"/>
              <a:t>NEXT STEPS</a:t>
            </a:r>
          </a:p>
        </p:txBody>
      </p:sp>
      <p:sp>
        <p:nvSpPr>
          <p:cNvPr id="3" name="Text Placeholder 2"/>
          <p:cNvSpPr>
            <a:spLocks noGrp="1"/>
          </p:cNvSpPr>
          <p:nvPr>
            <p:ph type="body" idx="1"/>
          </p:nvPr>
        </p:nvSpPr>
        <p:spPr>
          <a:xfrm>
            <a:off x="468351" y="2430966"/>
            <a:ext cx="8486078" cy="3724507"/>
          </a:xfrm>
        </p:spPr>
        <p:txBody>
          <a:bodyPr>
            <a:normAutofit/>
          </a:bodyPr>
          <a:lstStyle/>
          <a:p>
            <a:pPr fontAlgn="ctr"/>
            <a:r>
              <a:rPr lang="en-US" dirty="0">
                <a:latin typeface="Rockwell" panose="02060603020205020403" pitchFamily="18" charset="0"/>
              </a:rPr>
              <a:t>Where to send completed forms</a:t>
            </a:r>
          </a:p>
          <a:p>
            <a:pPr fontAlgn="ctr"/>
            <a:r>
              <a:rPr lang="en-US" dirty="0">
                <a:latin typeface="Rockwell" panose="02060603020205020403" pitchFamily="18" charset="0"/>
              </a:rPr>
              <a:t>Where to get more help</a:t>
            </a:r>
          </a:p>
          <a:p>
            <a:pPr fontAlgn="ctr"/>
            <a:endParaRPr lang="en-US" sz="1600" dirty="0">
              <a:solidFill>
                <a:schemeClr val="bg1"/>
              </a:solidFill>
            </a:endParaRPr>
          </a:p>
        </p:txBody>
      </p:sp>
    </p:spTree>
    <p:extLst>
      <p:ext uri="{BB962C8B-B14F-4D97-AF65-F5344CB8AC3E}">
        <p14:creationId xmlns:p14="http://schemas.microsoft.com/office/powerpoint/2010/main" val="259938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completed forms sent?</a:t>
            </a:r>
          </a:p>
        </p:txBody>
      </p:sp>
      <p:sp>
        <p:nvSpPr>
          <p:cNvPr id="3" name="Content Placeholder 2"/>
          <p:cNvSpPr>
            <a:spLocks noGrp="1"/>
          </p:cNvSpPr>
          <p:nvPr>
            <p:ph sz="half" idx="1"/>
          </p:nvPr>
        </p:nvSpPr>
        <p:spPr>
          <a:xfrm>
            <a:off x="628649" y="1365956"/>
            <a:ext cx="7581699" cy="4811007"/>
          </a:xfrm>
        </p:spPr>
        <p:txBody>
          <a:bodyPr>
            <a:normAutofit/>
          </a:bodyPr>
          <a:lstStyle/>
          <a:p>
            <a:pPr marL="0" indent="0">
              <a:buNone/>
            </a:pPr>
            <a:r>
              <a:rPr lang="en-US" dirty="0">
                <a:solidFill>
                  <a:srgbClr val="F47735"/>
                </a:solidFill>
                <a:latin typeface="Rockwell" panose="02060603020205020403" pitchFamily="18" charset="0"/>
              </a:rPr>
              <a:t>Completed forms can be submitted using one of the following options:</a:t>
            </a:r>
          </a:p>
          <a:p>
            <a:pPr marL="457200" indent="-457200">
              <a:buFont typeface="+mj-lt"/>
              <a:buAutoNum type="arabicPeriod"/>
            </a:pPr>
            <a:r>
              <a:rPr lang="en-US" sz="1400" b="1" dirty="0">
                <a:solidFill>
                  <a:srgbClr val="F47735"/>
                </a:solidFill>
              </a:rPr>
              <a:t>Fax: </a:t>
            </a:r>
            <a:r>
              <a:rPr lang="en-US" sz="1400" dirty="0"/>
              <a:t>Fill out, sign and scan all required forms and Fax to PPL’s secure fax line</a:t>
            </a:r>
            <a:r>
              <a:rPr lang="en-US" sz="1400" dirty="0">
                <a:solidFill>
                  <a:srgbClr val="C00000"/>
                </a:solidFill>
              </a:rPr>
              <a:t>: </a:t>
            </a:r>
          </a:p>
          <a:p>
            <a:pPr marL="914400" lvl="2" indent="0">
              <a:buNone/>
            </a:pPr>
            <a:r>
              <a:rPr lang="en-US" b="1" dirty="0">
                <a:solidFill>
                  <a:srgbClr val="F47735"/>
                </a:solidFill>
              </a:rPr>
              <a:t>844-399-6593</a:t>
            </a:r>
          </a:p>
          <a:p>
            <a:pPr marL="457200" indent="-457200">
              <a:buFont typeface="+mj-lt"/>
              <a:buAutoNum type="arabicPeriod"/>
            </a:pPr>
            <a:r>
              <a:rPr lang="en-US" sz="1400" b="1" dirty="0">
                <a:solidFill>
                  <a:srgbClr val="F47735"/>
                </a:solidFill>
              </a:rPr>
              <a:t>Email: </a:t>
            </a:r>
            <a:r>
              <a:rPr lang="en-US" sz="1400" dirty="0">
                <a:hlinkClick r:id="rId3"/>
              </a:rPr>
              <a:t>PPLORFMAS@pcgus.com</a:t>
            </a:r>
            <a:r>
              <a:rPr lang="en-US" sz="1400" dirty="0"/>
              <a:t> </a:t>
            </a:r>
            <a:r>
              <a:rPr lang="en-US" sz="1400" dirty="0">
                <a:solidFill>
                  <a:schemeClr val="tx1"/>
                </a:solidFill>
              </a:rPr>
              <a:t>Fill out</a:t>
            </a:r>
            <a:r>
              <a:rPr lang="en-US" sz="1400" b="1" dirty="0">
                <a:solidFill>
                  <a:schemeClr val="tx1"/>
                </a:solidFill>
              </a:rPr>
              <a:t>, </a:t>
            </a:r>
            <a:r>
              <a:rPr lang="en-US" sz="1400" dirty="0"/>
              <a:t>sign and scan all required forms into a PDF format. We recommend you sending your forms via a secure email. If you do not have access to one, you can call PPL customer service to request a secure email link be sent to your email address. </a:t>
            </a:r>
          </a:p>
          <a:p>
            <a:pPr marL="457200" indent="-457200">
              <a:buFont typeface="+mj-lt"/>
              <a:buAutoNum type="arabicPeriod"/>
            </a:pPr>
            <a:r>
              <a:rPr lang="en-US" sz="1400" b="1" dirty="0">
                <a:solidFill>
                  <a:srgbClr val="F47735"/>
                </a:solidFill>
              </a:rPr>
              <a:t>Mail</a:t>
            </a:r>
            <a:r>
              <a:rPr lang="en-US" sz="1400" dirty="0"/>
              <a:t>:  Fill out, sign, and send the packet to PPL at: </a:t>
            </a:r>
          </a:p>
          <a:p>
            <a:pPr marL="0" indent="0">
              <a:buNone/>
            </a:pPr>
            <a:r>
              <a:rPr lang="en-US" sz="1400" dirty="0"/>
              <a:t>	</a:t>
            </a:r>
            <a:r>
              <a:rPr lang="en-US" sz="1400" b="1" dirty="0">
                <a:solidFill>
                  <a:srgbClr val="F47735"/>
                </a:solidFill>
              </a:rPr>
              <a:t>Public Partnerships – OR FMAS</a:t>
            </a:r>
            <a:br>
              <a:rPr lang="en-US" sz="1400" b="1" dirty="0">
                <a:solidFill>
                  <a:srgbClr val="F47735"/>
                </a:solidFill>
              </a:rPr>
            </a:br>
            <a:r>
              <a:rPr lang="en-US" sz="1400" b="1" dirty="0">
                <a:solidFill>
                  <a:srgbClr val="F47735"/>
                </a:solidFill>
              </a:rPr>
              <a:t>	PO Box 50040</a:t>
            </a:r>
            <a:br>
              <a:rPr lang="en-US" sz="1400" b="1" dirty="0">
                <a:solidFill>
                  <a:srgbClr val="F47735"/>
                </a:solidFill>
              </a:rPr>
            </a:br>
            <a:r>
              <a:rPr lang="en-US" sz="1400" b="1" dirty="0">
                <a:solidFill>
                  <a:srgbClr val="F47735"/>
                </a:solidFill>
              </a:rPr>
              <a:t>	Phoenix, AZ 85076</a:t>
            </a:r>
          </a:p>
          <a:p>
            <a:pPr marL="0" indent="0">
              <a:buNone/>
            </a:pPr>
            <a:endParaRPr lang="en-US" sz="1400" b="1" dirty="0">
              <a:solidFill>
                <a:srgbClr val="F47735"/>
              </a:solidFill>
            </a:endParaRPr>
          </a:p>
          <a:p>
            <a:pPr marL="0" indent="0">
              <a:lnSpc>
                <a:spcPct val="100000"/>
              </a:lnSpc>
              <a:buNone/>
            </a:pP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18</a:t>
            </a:fld>
            <a:endParaRPr lang="en-US" dirty="0"/>
          </a:p>
        </p:txBody>
      </p:sp>
      <p:sp>
        <p:nvSpPr>
          <p:cNvPr id="7" name="TextBox 6"/>
          <p:cNvSpPr txBox="1"/>
          <p:nvPr/>
        </p:nvSpPr>
        <p:spPr>
          <a:xfrm>
            <a:off x="555010" y="5504617"/>
            <a:ext cx="8033979" cy="369332"/>
          </a:xfrm>
          <a:prstGeom prst="rect">
            <a:avLst/>
          </a:prstGeom>
          <a:solidFill>
            <a:srgbClr val="F47735"/>
          </a:solidFill>
        </p:spPr>
        <p:txBody>
          <a:bodyPr wrap="square" rtlCol="0">
            <a:spAutoFit/>
          </a:bodyPr>
          <a:lstStyle/>
          <a:p>
            <a:pPr algn="ctr"/>
            <a:r>
              <a:rPr lang="en-US" b="1" dirty="0">
                <a:solidFill>
                  <a:schemeClr val="bg1"/>
                </a:solidFill>
              </a:rPr>
              <a:t>PPL will process submitted paperwork within 4 business days of receipt. </a:t>
            </a:r>
          </a:p>
        </p:txBody>
      </p:sp>
    </p:spTree>
    <p:extLst>
      <p:ext uri="{BB962C8B-B14F-4D97-AF65-F5344CB8AC3E}">
        <p14:creationId xmlns:p14="http://schemas.microsoft.com/office/powerpoint/2010/main" val="220676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we go to learn more and get help? </a:t>
            </a:r>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19</a:t>
            </a:fld>
            <a:endParaRPr lang="en-US" dirty="0"/>
          </a:p>
        </p:txBody>
      </p:sp>
      <p:sp>
        <p:nvSpPr>
          <p:cNvPr id="8" name="Rectangle 7"/>
          <p:cNvSpPr/>
          <p:nvPr/>
        </p:nvSpPr>
        <p:spPr>
          <a:xfrm>
            <a:off x="628650" y="1715777"/>
            <a:ext cx="7510188" cy="301621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PPL has a dedicated Call Center for OR FMAS program callers. </a:t>
            </a:r>
          </a:p>
          <a:p>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Monday-Friday, 8:00 AM to 5:00 PM Pacific Time </a:t>
            </a:r>
          </a:p>
          <a:p>
            <a:pPr algn="ctr"/>
            <a:r>
              <a:rPr lang="en-US" sz="1400" b="1" dirty="0">
                <a:latin typeface="Arial" panose="020B0604020202020204" pitchFamily="34" charset="0"/>
                <a:cs typeface="Arial" panose="020B0604020202020204" pitchFamily="34" charset="0"/>
              </a:rPr>
              <a:t>(excluding State and Federal holidays)</a:t>
            </a:r>
          </a:p>
          <a:p>
            <a:pPr algn="ctr">
              <a:spcAft>
                <a:spcPts val="1200"/>
              </a:spcAft>
            </a:pPr>
            <a:endParaRPr lang="en-US" sz="1400" b="1" dirty="0">
              <a:solidFill>
                <a:srgbClr val="C00000"/>
              </a:solidFill>
              <a:latin typeface="Arial" panose="020B0604020202020204" pitchFamily="34" charset="0"/>
              <a:cs typeface="Arial" panose="020B0604020202020204" pitchFamily="34" charset="0"/>
            </a:endParaRPr>
          </a:p>
          <a:p>
            <a:pPr algn="ctr">
              <a:spcAft>
                <a:spcPts val="1200"/>
              </a:spcAft>
            </a:pPr>
            <a:endParaRPr lang="en-US" sz="1400" b="1" dirty="0">
              <a:solidFill>
                <a:srgbClr val="C00000"/>
              </a:solidFill>
              <a:latin typeface="Arial" panose="020B0604020202020204" pitchFamily="34" charset="0"/>
              <a:cs typeface="Arial" panose="020B0604020202020204" pitchFamily="34" charset="0"/>
            </a:endParaRPr>
          </a:p>
          <a:p>
            <a:pPr algn="ctr">
              <a:spcAft>
                <a:spcPts val="1200"/>
              </a:spcAft>
            </a:pPr>
            <a:endParaRPr lang="en-US" sz="1400" b="1" dirty="0">
              <a:solidFill>
                <a:srgbClr val="C00000"/>
              </a:solidFill>
              <a:latin typeface="Arial" panose="020B0604020202020204" pitchFamily="34" charset="0"/>
              <a:cs typeface="Arial" panose="020B0604020202020204" pitchFamily="34" charset="0"/>
            </a:endParaRPr>
          </a:p>
          <a:p>
            <a:pPr algn="ctr">
              <a:spcAft>
                <a:spcPts val="1200"/>
              </a:spcAft>
            </a:pPr>
            <a:endParaRPr lang="en-US" sz="1400" b="1" dirty="0">
              <a:solidFill>
                <a:srgbClr val="C00000"/>
              </a:solidFill>
              <a:latin typeface="Arial" panose="020B0604020202020204" pitchFamily="34" charset="0"/>
              <a:cs typeface="Arial" panose="020B0604020202020204" pitchFamily="34" charset="0"/>
            </a:endParaRPr>
          </a:p>
          <a:p>
            <a:pPr algn="ctr">
              <a:spcAft>
                <a:spcPts val="1200"/>
              </a:spcAft>
            </a:pPr>
            <a:endParaRPr lang="en-US" sz="1400" b="1" dirty="0">
              <a:solidFill>
                <a:srgbClr val="C00000"/>
              </a:solidFill>
              <a:latin typeface="Arial" panose="020B0604020202020204" pitchFamily="34" charset="0"/>
              <a:cs typeface="Arial" panose="020B0604020202020204" pitchFamily="34" charset="0"/>
            </a:endParaRPr>
          </a:p>
          <a:p>
            <a:pPr lvl="1"/>
            <a:endParaRPr lang="en-US" sz="140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1151537" y="2746615"/>
          <a:ext cx="6918338" cy="1597981"/>
        </p:xfrm>
        <a:graphic>
          <a:graphicData uri="http://schemas.openxmlformats.org/drawingml/2006/table">
            <a:tbl>
              <a:tblPr firstRow="1" firstCol="1" bandRow="1"/>
              <a:tblGrid>
                <a:gridCol w="4159020">
                  <a:extLst>
                    <a:ext uri="{9D8B030D-6E8A-4147-A177-3AD203B41FA5}">
                      <a16:colId xmlns:a16="http://schemas.microsoft.com/office/drawing/2014/main" val="1323011364"/>
                    </a:ext>
                  </a:extLst>
                </a:gridCol>
                <a:gridCol w="2759318">
                  <a:extLst>
                    <a:ext uri="{9D8B030D-6E8A-4147-A177-3AD203B41FA5}">
                      <a16:colId xmlns:a16="http://schemas.microsoft.com/office/drawing/2014/main" val="3902834835"/>
                    </a:ext>
                  </a:extLst>
                </a:gridCol>
              </a:tblGrid>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Toll-free number – English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1-888-419-7705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778295"/>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Toll-free number – Spanish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1-888-419-7720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190702"/>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Toll-free number – Russian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1-888-419-7734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664935"/>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1-800-360-5899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071678"/>
                  </a:ext>
                </a:extLst>
              </a:tr>
              <a:tr h="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Fax number (e-fax)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1-844-399-6593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11351"/>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Service e-mail address for general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PPLORFMAS-CS@pcgus.com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96954"/>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Enrollment Paperwork</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 Submission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e-mail address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PPLORFMAS@pcgus.com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428925"/>
                  </a:ext>
                </a:extLst>
              </a:tr>
            </a:tbl>
          </a:graphicData>
        </a:graphic>
      </p:graphicFrame>
    </p:spTree>
    <p:extLst>
      <p:ext uri="{BB962C8B-B14F-4D97-AF65-F5344CB8AC3E}">
        <p14:creationId xmlns:p14="http://schemas.microsoft.com/office/powerpoint/2010/main" val="87871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68521"/>
            <a:ext cx="8236571" cy="905069"/>
          </a:xfrm>
        </p:spPr>
        <p:txBody>
          <a:bodyPr>
            <a:noAutofit/>
          </a:bodyPr>
          <a:lstStyle/>
          <a:p>
            <a:r>
              <a:rPr lang="en-US" dirty="0"/>
              <a:t>List of forms sent to Employers and Employees/Personal Support Workers (PSWs)</a:t>
            </a:r>
          </a:p>
        </p:txBody>
      </p:sp>
      <p:sp>
        <p:nvSpPr>
          <p:cNvPr id="6" name="Slide Number Placeholder 5"/>
          <p:cNvSpPr>
            <a:spLocks noGrp="1"/>
          </p:cNvSpPr>
          <p:nvPr>
            <p:ph type="sldNum" sz="quarter" idx="12"/>
          </p:nvPr>
        </p:nvSpPr>
        <p:spPr/>
        <p:txBody>
          <a:bodyPr/>
          <a:lstStyle/>
          <a:p>
            <a:fld id="{F7C12BC4-994B-473A-871F-46235A85AC2B}" type="slidenum">
              <a:rPr lang="en-US" smtClean="0"/>
              <a:pPr/>
              <a:t>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03178376"/>
              </p:ext>
            </p:extLst>
          </p:nvPr>
        </p:nvGraphicFramePr>
        <p:xfrm>
          <a:off x="766712" y="2658321"/>
          <a:ext cx="7880331" cy="3693160"/>
        </p:xfrm>
        <a:graphic>
          <a:graphicData uri="http://schemas.openxmlformats.org/drawingml/2006/table">
            <a:tbl>
              <a:tblPr firstRow="1" bandRow="1">
                <a:tableStyleId>{5C22544A-7EE6-4342-B048-85BDC9FD1C3A}</a:tableStyleId>
              </a:tblPr>
              <a:tblGrid>
                <a:gridCol w="5776707">
                  <a:extLst>
                    <a:ext uri="{9D8B030D-6E8A-4147-A177-3AD203B41FA5}">
                      <a16:colId xmlns:a16="http://schemas.microsoft.com/office/drawing/2014/main" val="1814968792"/>
                    </a:ext>
                  </a:extLst>
                </a:gridCol>
                <a:gridCol w="2103624">
                  <a:extLst>
                    <a:ext uri="{9D8B030D-6E8A-4147-A177-3AD203B41FA5}">
                      <a16:colId xmlns:a16="http://schemas.microsoft.com/office/drawing/2014/main" val="3046864901"/>
                    </a:ext>
                  </a:extLst>
                </a:gridCol>
              </a:tblGrid>
              <a:tr h="362552">
                <a:tc>
                  <a:txBody>
                    <a:bodyPr/>
                    <a:lstStyle/>
                    <a:p>
                      <a:r>
                        <a:rPr lang="en-US" dirty="0">
                          <a:latin typeface="Rockwell" panose="02060603020205020403" pitchFamily="18" charset="0"/>
                        </a:rPr>
                        <a:t>Employers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solidFill>
                  </a:tcPr>
                </a:tc>
                <a:tc>
                  <a:txBody>
                    <a:bodyPr/>
                    <a:lstStyle/>
                    <a:p>
                      <a:r>
                        <a:rPr lang="en-US" dirty="0">
                          <a:latin typeface="Rockwell" panose="02060603020205020403" pitchFamily="18" charset="0"/>
                        </a:rPr>
                        <a:t>Signatures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solidFill>
                  </a:tcPr>
                </a:tc>
                <a:extLst>
                  <a:ext uri="{0D108BD9-81ED-4DB2-BD59-A6C34878D82A}">
                    <a16:rowId xmlns:a16="http://schemas.microsoft.com/office/drawing/2014/main" val="3254696898"/>
                  </a:ext>
                </a:extLst>
              </a:tr>
              <a:tr h="370840">
                <a:tc>
                  <a:txBody>
                    <a:bodyPr/>
                    <a:lstStyle/>
                    <a:p>
                      <a:pPr marL="342900" indent="-342900">
                        <a:buFont typeface="+mj-lt"/>
                        <a:buAutoNum type="arabicPeriod"/>
                      </a:pPr>
                      <a:r>
                        <a:rPr lang="en-US" sz="1400" b="0" dirty="0">
                          <a:latin typeface="Arial" panose="020B0604020202020204" pitchFamily="34" charset="0"/>
                          <a:cs typeface="Arial" panose="020B0604020202020204" pitchFamily="34" charset="0"/>
                        </a:rPr>
                        <a:t>IRS SS-4 Application for Employer Identification Number</a:t>
                      </a:r>
                      <a:r>
                        <a:rPr lang="en-US" sz="1400" b="0" baseline="0" dirty="0">
                          <a:latin typeface="Arial" panose="020B0604020202020204" pitchFamily="34" charset="0"/>
                          <a:cs typeface="Arial" panose="020B0604020202020204" pitchFamily="34" charset="0"/>
                        </a:rPr>
                        <a:t> </a:t>
                      </a:r>
                      <a:endParaRPr lang="en-US" sz="1400" b="0" i="1" baseline="0" dirty="0">
                        <a:latin typeface="Arial" panose="020B0604020202020204" pitchFamily="34" charset="0"/>
                        <a:cs typeface="Arial" panose="020B0604020202020204" pitchFamily="34" charset="0"/>
                      </a:endParaRPr>
                    </a:p>
                    <a:p>
                      <a:pPr marL="914400" lvl="2" indent="0">
                        <a:buFont typeface="+mj-lt"/>
                        <a:buNone/>
                      </a:pPr>
                      <a:r>
                        <a:rPr lang="en-US" sz="1400" b="0" i="1" baseline="0" dirty="0">
                          <a:latin typeface="Arial" panose="020B0604020202020204" pitchFamily="34" charset="0"/>
                          <a:cs typeface="Arial" panose="020B0604020202020204" pitchFamily="34" charset="0"/>
                        </a:rPr>
                        <a:t>**for </a:t>
                      </a:r>
                      <a:r>
                        <a:rPr lang="en-US" sz="1400" b="1" i="1" u="sng" baseline="0" dirty="0">
                          <a:latin typeface="Arial" panose="020B0604020202020204" pitchFamily="34" charset="0"/>
                          <a:cs typeface="Arial" panose="020B0604020202020204" pitchFamily="34" charset="0"/>
                        </a:rPr>
                        <a:t>new</a:t>
                      </a:r>
                      <a:r>
                        <a:rPr lang="en-US" sz="1400" b="0" i="1" baseline="0" dirty="0">
                          <a:latin typeface="Arial" panose="020B0604020202020204" pitchFamily="34" charset="0"/>
                          <a:cs typeface="Arial" panose="020B0604020202020204" pitchFamily="34" charset="0"/>
                        </a:rPr>
                        <a:t> Employers only. TNT Transition Employers don’t need this form.</a:t>
                      </a:r>
                      <a:endParaRPr lang="en-US" sz="1400" b="0" i="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Employer</a:t>
                      </a:r>
                      <a:r>
                        <a:rPr lang="en-US" sz="1400" b="0" baseline="0" dirty="0">
                          <a:latin typeface="Arial" panose="020B0604020202020204" pitchFamily="34" charset="0"/>
                          <a:cs typeface="Arial" panose="020B0604020202020204" pitchFamily="34" charset="0"/>
                        </a:rPr>
                        <a:t> only</a:t>
                      </a:r>
                      <a:endParaRPr 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extLst>
                  <a:ext uri="{0D108BD9-81ED-4DB2-BD59-A6C34878D82A}">
                    <a16:rowId xmlns:a16="http://schemas.microsoft.com/office/drawing/2014/main" val="1772865294"/>
                  </a:ext>
                </a:extLst>
              </a:tr>
              <a:tr h="370840">
                <a:tc>
                  <a:txBody>
                    <a:bodyPr/>
                    <a:lstStyle/>
                    <a:p>
                      <a:pPr marL="0" indent="0">
                        <a:buFont typeface="+mj-lt"/>
                        <a:buNone/>
                      </a:pPr>
                      <a:r>
                        <a:rPr lang="en-US" sz="1400" b="0" dirty="0">
                          <a:latin typeface="Arial" panose="020B0604020202020204" pitchFamily="34" charset="0"/>
                          <a:cs typeface="Arial" panose="020B0604020202020204" pitchFamily="34" charset="0"/>
                        </a:rPr>
                        <a:t>2</a:t>
                      </a:r>
                      <a:r>
                        <a:rPr lang="en-US" sz="1400" b="1"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IRS Form</a:t>
                      </a:r>
                      <a:r>
                        <a:rPr lang="en-US" sz="1400" b="0" baseline="0" dirty="0">
                          <a:latin typeface="Arial" panose="020B0604020202020204" pitchFamily="34" charset="0"/>
                          <a:cs typeface="Arial" panose="020B0604020202020204" pitchFamily="34" charset="0"/>
                        </a:rPr>
                        <a:t> 2678 Employer/Payer of Agent</a:t>
                      </a:r>
                      <a:endParaRPr 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tc>
                  <a:txBody>
                    <a:bodyPr/>
                    <a:lstStyle/>
                    <a:p>
                      <a:r>
                        <a:rPr lang="en-US" sz="1400" b="0" dirty="0">
                          <a:latin typeface="Arial" panose="020B0604020202020204" pitchFamily="34" charset="0"/>
                          <a:cs typeface="Arial" panose="020B0604020202020204" pitchFamily="34" charset="0"/>
                        </a:rPr>
                        <a:t>Employer</a:t>
                      </a:r>
                      <a:r>
                        <a:rPr lang="en-US" sz="1400" b="0" baseline="0" dirty="0">
                          <a:latin typeface="Arial" panose="020B0604020202020204" pitchFamily="34" charset="0"/>
                          <a:cs typeface="Arial" panose="020B0604020202020204" pitchFamily="34" charset="0"/>
                        </a:rPr>
                        <a:t> only</a:t>
                      </a:r>
                      <a:endParaRPr lang="en-US" sz="1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extLst>
                  <a:ext uri="{0D108BD9-81ED-4DB2-BD59-A6C34878D82A}">
                    <a16:rowId xmlns:a16="http://schemas.microsoft.com/office/drawing/2014/main" val="3989818753"/>
                  </a:ext>
                </a:extLst>
              </a:tr>
              <a:tr h="370840">
                <a:tc>
                  <a:txBody>
                    <a:bodyPr/>
                    <a:lstStyle/>
                    <a:p>
                      <a:pPr marL="0" indent="0">
                        <a:buFont typeface="+mj-lt"/>
                        <a:buNone/>
                      </a:pPr>
                      <a:r>
                        <a:rPr lang="en-US" sz="1400" dirty="0">
                          <a:latin typeface="Arial" panose="020B0604020202020204" pitchFamily="34" charset="0"/>
                          <a:cs typeface="Arial" panose="020B0604020202020204" pitchFamily="34" charset="0"/>
                        </a:rPr>
                        <a:t>3.    OR Form 150-800-005</a:t>
                      </a:r>
                      <a:r>
                        <a:rPr lang="en-US" sz="1400" baseline="0" dirty="0">
                          <a:latin typeface="Arial" panose="020B0604020202020204" pitchFamily="34" charset="0"/>
                          <a:cs typeface="Arial" panose="020B0604020202020204" pitchFamily="34" charset="0"/>
                        </a:rPr>
                        <a:t> Tax Information Authorization &amp; POA Rep</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tc>
                  <a:txBody>
                    <a:bodyPr/>
                    <a:lstStyle/>
                    <a:p>
                      <a:r>
                        <a:rPr lang="en-US" sz="1400" dirty="0">
                          <a:latin typeface="Arial" panose="020B0604020202020204" pitchFamily="34" charset="0"/>
                          <a:cs typeface="Arial" panose="020B0604020202020204" pitchFamily="34" charset="0"/>
                        </a:rPr>
                        <a:t>Employer</a:t>
                      </a:r>
                      <a:r>
                        <a:rPr lang="en-US" sz="1400" baseline="0" dirty="0">
                          <a:latin typeface="Arial" panose="020B0604020202020204" pitchFamily="34" charset="0"/>
                          <a:cs typeface="Arial" panose="020B0604020202020204" pitchFamily="34" charset="0"/>
                        </a:rPr>
                        <a:t> only</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extLst>
                  <a:ext uri="{0D108BD9-81ED-4DB2-BD59-A6C34878D82A}">
                    <a16:rowId xmlns:a16="http://schemas.microsoft.com/office/drawing/2014/main" val="793640196"/>
                  </a:ext>
                </a:extLst>
              </a:tr>
              <a:tr h="370840">
                <a:tc>
                  <a:txBody>
                    <a:bodyPr/>
                    <a:lstStyle/>
                    <a:p>
                      <a:pPr marL="0" indent="0">
                        <a:buFont typeface="+mj-lt"/>
                        <a:buNone/>
                      </a:pPr>
                      <a:r>
                        <a:rPr lang="en-US" sz="1400" dirty="0">
                          <a:latin typeface="Arial" panose="020B0604020202020204" pitchFamily="34" charset="0"/>
                          <a:cs typeface="Arial" panose="020B0604020202020204" pitchFamily="34" charset="0"/>
                        </a:rPr>
                        <a:t>4.    Responsible</a:t>
                      </a:r>
                      <a:r>
                        <a:rPr lang="en-US" sz="1400" baseline="0" dirty="0">
                          <a:latin typeface="Arial" panose="020B0604020202020204" pitchFamily="34" charset="0"/>
                          <a:cs typeface="Arial" panose="020B0604020202020204" pitchFamily="34" charset="0"/>
                        </a:rPr>
                        <a:t> Party Form (optional)</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tc>
                  <a:txBody>
                    <a:bodyPr/>
                    <a:lstStyle/>
                    <a:p>
                      <a:r>
                        <a:rPr lang="en-US" sz="1400" dirty="0">
                          <a:latin typeface="Arial" panose="020B0604020202020204" pitchFamily="34" charset="0"/>
                          <a:cs typeface="Arial" panose="020B0604020202020204" pitchFamily="34" charset="0"/>
                        </a:rPr>
                        <a:t>Employer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8C8C6">
                        <a:alpha val="40000"/>
                      </a:srgbClr>
                    </a:solidFill>
                  </a:tcPr>
                </a:tc>
                <a:extLst>
                  <a:ext uri="{0D108BD9-81ED-4DB2-BD59-A6C34878D82A}">
                    <a16:rowId xmlns:a16="http://schemas.microsoft.com/office/drawing/2014/main" val="13704015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Rockwell" panose="02060603020205020403" pitchFamily="18" charset="0"/>
                        </a:rPr>
                        <a:t>Employees (PSWs)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solidFill>
                  </a:tcPr>
                </a:tc>
                <a:extLst>
                  <a:ext uri="{0D108BD9-81ED-4DB2-BD59-A6C34878D82A}">
                    <a16:rowId xmlns:a16="http://schemas.microsoft.com/office/drawing/2014/main" val="706289659"/>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dirty="0">
                          <a:latin typeface="Arial" panose="020B0604020202020204" pitchFamily="34" charset="0"/>
                          <a:cs typeface="Arial" panose="020B0604020202020204" pitchFamily="34" charset="0"/>
                        </a:rPr>
                        <a:t>1.    Provider</a:t>
                      </a:r>
                      <a:r>
                        <a:rPr lang="en-US" sz="1400" b="1" baseline="0" dirty="0">
                          <a:latin typeface="Arial" panose="020B0604020202020204" pitchFamily="34" charset="0"/>
                          <a:cs typeface="Arial" panose="020B0604020202020204" pitchFamily="34" charset="0"/>
                        </a:rPr>
                        <a:t> Information and Attestation Form</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alpha val="40000"/>
                      </a:srgbClr>
                    </a:solidFill>
                  </a:tcPr>
                </a:tc>
                <a:tc>
                  <a:txBody>
                    <a:bodyPr/>
                    <a:lstStyle/>
                    <a:p>
                      <a:r>
                        <a:rPr lang="en-US" sz="1400" b="1" dirty="0">
                          <a:latin typeface="Arial" panose="020B0604020202020204" pitchFamily="34" charset="0"/>
                          <a:cs typeface="Arial" panose="020B0604020202020204" pitchFamily="34" charset="0"/>
                        </a:rPr>
                        <a:t>BOTH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alpha val="40000"/>
                      </a:srgbClr>
                    </a:solidFill>
                  </a:tcPr>
                </a:tc>
                <a:extLst>
                  <a:ext uri="{0D108BD9-81ED-4DB2-BD59-A6C34878D82A}">
                    <a16:rowId xmlns:a16="http://schemas.microsoft.com/office/drawing/2014/main" val="49907743"/>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dirty="0">
                          <a:solidFill>
                            <a:srgbClr val="000000"/>
                          </a:solidFill>
                          <a:latin typeface="Arial" panose="020B0604020202020204" pitchFamily="34" charset="0"/>
                          <a:cs typeface="Arial" panose="020B0604020202020204" pitchFamily="34" charset="0"/>
                        </a:rPr>
                        <a:t>2.    I-9 Employment</a:t>
                      </a:r>
                      <a:r>
                        <a:rPr lang="en-US" sz="1400" b="1" baseline="0" dirty="0">
                          <a:solidFill>
                            <a:srgbClr val="000000"/>
                          </a:solidFill>
                          <a:latin typeface="Arial" panose="020B0604020202020204" pitchFamily="34" charset="0"/>
                          <a:cs typeface="Arial" panose="020B0604020202020204" pitchFamily="34" charset="0"/>
                        </a:rPr>
                        <a:t> Eligibility Verification</a:t>
                      </a:r>
                      <a:r>
                        <a:rPr lang="en-US" sz="1400" b="1" dirty="0">
                          <a:solidFill>
                            <a:srgbClr val="000000"/>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7735">
                        <a:alpha val="40000"/>
                      </a:srgbClr>
                    </a:solidFill>
                  </a:tcPr>
                </a:tc>
                <a:tc>
                  <a:txBody>
                    <a:bodyPr/>
                    <a:lstStyle/>
                    <a:p>
                      <a:r>
                        <a:rPr lang="en-US" sz="1400" b="1" dirty="0">
                          <a:solidFill>
                            <a:srgbClr val="000000"/>
                          </a:solidFill>
                          <a:latin typeface="Arial" panose="020B0604020202020204" pitchFamily="34" charset="0"/>
                          <a:cs typeface="Arial" panose="020B0604020202020204" pitchFamily="34" charset="0"/>
                        </a:rPr>
                        <a:t>BOTH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alpha val="40000"/>
                      </a:srgbClr>
                    </a:solidFill>
                  </a:tcPr>
                </a:tc>
                <a:extLst>
                  <a:ext uri="{0D108BD9-81ED-4DB2-BD59-A6C34878D82A}">
                    <a16:rowId xmlns:a16="http://schemas.microsoft.com/office/drawing/2014/main" val="942469809"/>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rgbClr val="000000"/>
                          </a:solidFill>
                          <a:latin typeface="Arial" panose="020B0604020202020204" pitchFamily="34" charset="0"/>
                          <a:cs typeface="Arial" panose="020B0604020202020204" pitchFamily="34" charset="0"/>
                        </a:rPr>
                        <a:t>3.    W-4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7735">
                        <a:alpha val="40000"/>
                      </a:srgbClr>
                    </a:solidFill>
                  </a:tcPr>
                </a:tc>
                <a:tc>
                  <a:txBody>
                    <a:bodyPr/>
                    <a:lstStyle/>
                    <a:p>
                      <a:r>
                        <a:rPr lang="en-US" sz="1400" b="0" dirty="0">
                          <a:solidFill>
                            <a:srgbClr val="000000"/>
                          </a:solidFill>
                          <a:latin typeface="Arial" panose="020B0604020202020204" pitchFamily="34" charset="0"/>
                          <a:cs typeface="Arial" panose="020B0604020202020204" pitchFamily="34" charset="0"/>
                        </a:rPr>
                        <a:t>Employees (PSWs)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7735">
                        <a:alpha val="40000"/>
                      </a:srgbClr>
                    </a:solidFill>
                  </a:tcPr>
                </a:tc>
                <a:extLst>
                  <a:ext uri="{0D108BD9-81ED-4DB2-BD59-A6C34878D82A}">
                    <a16:rowId xmlns:a16="http://schemas.microsoft.com/office/drawing/2014/main" val="2468823305"/>
                  </a:ext>
                </a:extLst>
              </a:tr>
            </a:tbl>
          </a:graphicData>
        </a:graphic>
      </p:graphicFrame>
      <p:sp>
        <p:nvSpPr>
          <p:cNvPr id="3" name="Rectangle 2"/>
          <p:cNvSpPr/>
          <p:nvPr/>
        </p:nvSpPr>
        <p:spPr>
          <a:xfrm>
            <a:off x="766712" y="1670827"/>
            <a:ext cx="7610575" cy="110799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F47735"/>
                </a:solidFill>
                <a:latin typeface="Rockwell" panose="02060603020205020403" pitchFamily="18" charset="0"/>
              </a:rPr>
              <a:t>All of these listed forms (except optional Responsible Party Form) must be completely filled out and submitted in order for PSWs to be paid.</a:t>
            </a:r>
          </a:p>
          <a:p>
            <a:pPr marL="285750" indent="-285750">
              <a:buFont typeface="Arial" panose="020B0604020202020204" pitchFamily="34" charset="0"/>
              <a:buChar char="•"/>
            </a:pPr>
            <a:r>
              <a:rPr lang="en-US" sz="1600" dirty="0">
                <a:solidFill>
                  <a:srgbClr val="F47735"/>
                </a:solidFill>
                <a:latin typeface="Rockwell" panose="02060603020205020403" pitchFamily="18" charset="0"/>
              </a:rPr>
              <a:t>Employee (PSW) forms require signatures from both the Employer and PSW.</a:t>
            </a:r>
          </a:p>
          <a:p>
            <a:endParaRPr lang="en-US" dirty="0">
              <a:solidFill>
                <a:srgbClr val="F47735"/>
              </a:solidFill>
              <a:latin typeface="Rockwell" panose="02060603020205020403" pitchFamily="18" charset="0"/>
            </a:endParaRPr>
          </a:p>
        </p:txBody>
      </p:sp>
      <p:sp>
        <p:nvSpPr>
          <p:cNvPr id="7" name="Footer Placeholder 4"/>
          <p:cNvSpPr>
            <a:spLocks noGrp="1"/>
          </p:cNvSpPr>
          <p:nvPr>
            <p:ph type="ftr" sz="quarter" idx="11"/>
          </p:nvPr>
        </p:nvSpPr>
        <p:spPr>
          <a:xfrm>
            <a:off x="183112" y="6548609"/>
            <a:ext cx="8332237" cy="180718"/>
          </a:xfrm>
        </p:spPr>
        <p:txBody>
          <a:bodyPr/>
          <a:lstStyle/>
          <a:p>
            <a:r>
              <a:rPr lang="en-US" dirty="0"/>
              <a:t>How to Fill Out Public Partnerships, LLC Enrollment Forms</a:t>
            </a:r>
          </a:p>
        </p:txBody>
      </p:sp>
    </p:spTree>
    <p:extLst>
      <p:ext uri="{BB962C8B-B14F-4D97-AF65-F5344CB8AC3E}">
        <p14:creationId xmlns:p14="http://schemas.microsoft.com/office/powerpoint/2010/main" val="171943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we go to learn more and get help? </a:t>
            </a:r>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20</a:t>
            </a:fld>
            <a:endParaRPr lang="en-US" dirty="0"/>
          </a:p>
        </p:txBody>
      </p:sp>
      <p:sp>
        <p:nvSpPr>
          <p:cNvPr id="8" name="Rectangle 7"/>
          <p:cNvSpPr/>
          <p:nvPr/>
        </p:nvSpPr>
        <p:spPr>
          <a:xfrm>
            <a:off x="649720" y="1311980"/>
            <a:ext cx="7510188"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PPL has a dedicated OR FMAS website where BetterOnline training materials will be available: </a:t>
            </a:r>
            <a:r>
              <a:rPr lang="en-US" sz="1400" dirty="0">
                <a:latin typeface="Arial" panose="020B0604020202020204" pitchFamily="34" charset="0"/>
                <a:cs typeface="Arial" panose="020B0604020202020204" pitchFamily="34" charset="0"/>
                <a:hlinkClick r:id="rId3"/>
              </a:rPr>
              <a:t>http://publicpartnerships.com/programs/oregon/fmas/index.html</a:t>
            </a:r>
            <a:endParaRPr 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486475" y="1980686"/>
            <a:ext cx="8171050" cy="4422436"/>
          </a:xfrm>
          <a:prstGeom prst="rect">
            <a:avLst/>
          </a:prstGeom>
        </p:spPr>
      </p:pic>
    </p:spTree>
    <p:extLst>
      <p:ext uri="{BB962C8B-B14F-4D97-AF65-F5344CB8AC3E}">
        <p14:creationId xmlns:p14="http://schemas.microsoft.com/office/powerpoint/2010/main" val="335085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3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you begin work? </a:t>
            </a:r>
          </a:p>
        </p:txBody>
      </p:sp>
      <p:sp>
        <p:nvSpPr>
          <p:cNvPr id="3" name="Content Placeholder 2"/>
          <p:cNvSpPr>
            <a:spLocks noGrp="1"/>
          </p:cNvSpPr>
          <p:nvPr>
            <p:ph sz="half" idx="1"/>
          </p:nvPr>
        </p:nvSpPr>
        <p:spPr>
          <a:xfrm>
            <a:off x="628649" y="1674564"/>
            <a:ext cx="7581699" cy="4502399"/>
          </a:xfrm>
        </p:spPr>
        <p:txBody>
          <a:bodyPr>
            <a:normAutofit/>
          </a:bodyPr>
          <a:lstStyle/>
          <a:p>
            <a:pPr marL="0" indent="0">
              <a:spcAft>
                <a:spcPts val="600"/>
              </a:spcAft>
              <a:buNone/>
            </a:pPr>
            <a:r>
              <a:rPr lang="en-US" sz="1400" b="1" dirty="0">
                <a:solidFill>
                  <a:srgbClr val="F47735"/>
                </a:solidFill>
              </a:rPr>
              <a:t>The Answer: IT DEPENDS</a:t>
            </a:r>
            <a:endParaRPr lang="en-US" sz="1400" dirty="0">
              <a:solidFill>
                <a:schemeClr val="tx1"/>
              </a:solidFill>
            </a:endParaRPr>
          </a:p>
          <a:p>
            <a:pPr marL="0" indent="0">
              <a:spcAft>
                <a:spcPts val="600"/>
              </a:spcAft>
              <a:buNone/>
            </a:pPr>
            <a:r>
              <a:rPr lang="en-US" sz="1400" dirty="0">
                <a:solidFill>
                  <a:schemeClr val="tx1"/>
                </a:solidFill>
              </a:rPr>
              <a:t>The ability to begin providing services as a Personal Support Worker rely on a variety of factors. Completing the enrollment paperwork with PCG Public Partnerships is just one piece. PSWs must also have (from ODDS):</a:t>
            </a:r>
          </a:p>
          <a:p>
            <a:pPr marL="0" indent="0">
              <a:spcAft>
                <a:spcPts val="600"/>
              </a:spcAft>
              <a:buNone/>
            </a:pPr>
            <a:r>
              <a:rPr lang="en-US" sz="1400" dirty="0">
                <a:solidFill>
                  <a:schemeClr val="tx1"/>
                </a:solidFill>
              </a:rPr>
              <a:t>	1.  A Completed Provider Enrollment Application and Agreement</a:t>
            </a:r>
          </a:p>
          <a:p>
            <a:pPr marL="0" indent="0">
              <a:spcAft>
                <a:spcPts val="600"/>
              </a:spcAft>
              <a:buNone/>
            </a:pPr>
            <a:r>
              <a:rPr lang="en-US" sz="1400" dirty="0">
                <a:solidFill>
                  <a:schemeClr val="tx1"/>
                </a:solidFill>
              </a:rPr>
              <a:t>	2.  A Criminal Background Check</a:t>
            </a:r>
          </a:p>
          <a:p>
            <a:pPr marL="0" indent="0">
              <a:spcAft>
                <a:spcPts val="600"/>
              </a:spcAft>
              <a:buNone/>
            </a:pPr>
            <a:r>
              <a:rPr lang="en-US" sz="1400" dirty="0">
                <a:solidFill>
                  <a:schemeClr val="tx1"/>
                </a:solidFill>
              </a:rPr>
              <a:t>	3. A Signed and Active Job Description for the Person Being Served</a:t>
            </a:r>
          </a:p>
          <a:p>
            <a:pPr marL="0" indent="0">
              <a:spcAft>
                <a:spcPts val="600"/>
              </a:spcAft>
              <a:buNone/>
            </a:pPr>
            <a:r>
              <a:rPr lang="en-US" sz="1400" dirty="0">
                <a:solidFill>
                  <a:schemeClr val="tx1"/>
                </a:solidFill>
              </a:rPr>
              <a:t>For more information about the status of these other requirements contact the Brokerage or CDDP you are working with. </a:t>
            </a:r>
          </a:p>
          <a:p>
            <a:pPr marL="0" indent="0">
              <a:spcAft>
                <a:spcPts val="600"/>
              </a:spcAft>
              <a:buNone/>
            </a:pPr>
            <a:endParaRPr lang="en-US" sz="1400" dirty="0">
              <a:solidFill>
                <a:schemeClr val="tx1"/>
              </a:solidFill>
            </a:endParaRPr>
          </a:p>
          <a:p>
            <a:pPr marL="0" indent="0">
              <a:spcAft>
                <a:spcPts val="600"/>
              </a:spcAft>
              <a:buNone/>
            </a:pPr>
            <a:r>
              <a:rPr lang="en-US" sz="1400" b="1" dirty="0">
                <a:solidFill>
                  <a:schemeClr val="tx1"/>
                </a:solidFill>
              </a:rPr>
              <a:t>NOTE: </a:t>
            </a:r>
            <a:r>
              <a:rPr lang="en-US" sz="1400" dirty="0">
                <a:solidFill>
                  <a:schemeClr val="tx1"/>
                </a:solidFill>
              </a:rPr>
              <a:t>Timesheets will continue to be managed by </a:t>
            </a:r>
            <a:r>
              <a:rPr lang="en-US" sz="1400" dirty="0" err="1">
                <a:solidFill>
                  <a:schemeClr val="tx1"/>
                </a:solidFill>
              </a:rPr>
              <a:t>eXPRS</a:t>
            </a:r>
            <a:r>
              <a:rPr lang="en-US" sz="1400" dirty="0">
                <a:solidFill>
                  <a:schemeClr val="tx1"/>
                </a:solidFill>
              </a:rPr>
              <a:t>. This process is not changing and is not covered by Public Partnerships. For more information regarding </a:t>
            </a:r>
            <a:r>
              <a:rPr lang="en-US" sz="1400" dirty="0" err="1">
                <a:solidFill>
                  <a:schemeClr val="tx1"/>
                </a:solidFill>
              </a:rPr>
              <a:t>eXPRS</a:t>
            </a:r>
            <a:r>
              <a:rPr lang="en-US" sz="1400" dirty="0">
                <a:solidFill>
                  <a:schemeClr val="tx1"/>
                </a:solidFill>
              </a:rPr>
              <a:t>, please check with your Brokerage or CDDP you are working with.</a:t>
            </a:r>
            <a:endParaRPr lang="en-US" sz="1400"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3</a:t>
            </a:fld>
            <a:endParaRPr lang="en-US" dirty="0"/>
          </a:p>
        </p:txBody>
      </p:sp>
      <p:sp>
        <p:nvSpPr>
          <p:cNvPr id="7" name="Footer Placeholder 4"/>
          <p:cNvSpPr>
            <a:spLocks noGrp="1"/>
          </p:cNvSpPr>
          <p:nvPr>
            <p:ph type="ftr" sz="quarter" idx="11"/>
          </p:nvPr>
        </p:nvSpPr>
        <p:spPr>
          <a:xfrm>
            <a:off x="183112" y="6548609"/>
            <a:ext cx="8332237" cy="180718"/>
          </a:xfrm>
        </p:spPr>
        <p:txBody>
          <a:bodyPr/>
          <a:lstStyle/>
          <a:p>
            <a:r>
              <a:rPr lang="en-US"/>
              <a:t>How to Fill Out Public Partnerships, LLC Enrollment Forms</a:t>
            </a:r>
            <a:endParaRPr lang="en-US" dirty="0"/>
          </a:p>
        </p:txBody>
      </p:sp>
    </p:spTree>
    <p:extLst>
      <p:ext uri="{BB962C8B-B14F-4D97-AF65-F5344CB8AC3E}">
        <p14:creationId xmlns:p14="http://schemas.microsoft.com/office/powerpoint/2010/main" val="105680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600605"/>
            <a:ext cx="7886700" cy="882508"/>
          </a:xfrm>
        </p:spPr>
        <p:txBody>
          <a:bodyPr/>
          <a:lstStyle/>
          <a:p>
            <a:r>
              <a:rPr lang="en-US" dirty="0"/>
              <a:t>EMPLOYER FORMS</a:t>
            </a:r>
          </a:p>
        </p:txBody>
      </p:sp>
      <p:sp>
        <p:nvSpPr>
          <p:cNvPr id="3" name="Text Placeholder 2"/>
          <p:cNvSpPr>
            <a:spLocks noGrp="1"/>
          </p:cNvSpPr>
          <p:nvPr>
            <p:ph type="body" idx="1"/>
          </p:nvPr>
        </p:nvSpPr>
        <p:spPr>
          <a:xfrm>
            <a:off x="468351" y="2430966"/>
            <a:ext cx="8486078" cy="3724507"/>
          </a:xfrm>
        </p:spPr>
        <p:txBody>
          <a:bodyPr>
            <a:normAutofit/>
          </a:bodyPr>
          <a:lstStyle/>
          <a:p>
            <a:pPr fontAlgn="ctr"/>
            <a:r>
              <a:rPr lang="en-US" dirty="0">
                <a:latin typeface="Rockwell" panose="02060603020205020403" pitchFamily="18" charset="0"/>
              </a:rPr>
              <a:t>These forms must be submitted in order for their associated PSWs to be paid</a:t>
            </a:r>
            <a:r>
              <a:rPr lang="en-US" sz="1600" dirty="0"/>
              <a:t>.</a:t>
            </a:r>
          </a:p>
          <a:p>
            <a:pPr marL="800100" lvl="1" indent="-342900" fontAlgn="ctr">
              <a:lnSpc>
                <a:spcPct val="200000"/>
              </a:lnSpc>
              <a:buFont typeface="+mj-lt"/>
              <a:buAutoNum type="arabicPeriod"/>
            </a:pPr>
            <a:r>
              <a:rPr lang="en-US" sz="1600" dirty="0">
                <a:solidFill>
                  <a:schemeClr val="bg1"/>
                </a:solidFill>
              </a:rPr>
              <a:t>IRS Form 2678 Employer/Payer of Agent</a:t>
            </a:r>
          </a:p>
          <a:p>
            <a:pPr marL="800100" lvl="1" indent="-342900" fontAlgn="ctr">
              <a:lnSpc>
                <a:spcPct val="200000"/>
              </a:lnSpc>
              <a:buFont typeface="+mj-lt"/>
              <a:buAutoNum type="arabicPeriod"/>
            </a:pPr>
            <a:r>
              <a:rPr lang="en-US" sz="1600" dirty="0">
                <a:solidFill>
                  <a:schemeClr val="bg1"/>
                </a:solidFill>
              </a:rPr>
              <a:t>OR Form 150-800-005 Tax Information Authorization &amp; POA Rep</a:t>
            </a:r>
          </a:p>
          <a:p>
            <a:pPr marL="800100" lvl="1" indent="-342900" fontAlgn="ctr">
              <a:lnSpc>
                <a:spcPct val="200000"/>
              </a:lnSpc>
              <a:buFont typeface="+mj-lt"/>
              <a:buAutoNum type="arabicPeriod"/>
            </a:pPr>
            <a:r>
              <a:rPr lang="en-US" sz="1600" dirty="0">
                <a:solidFill>
                  <a:schemeClr val="bg1"/>
                </a:solidFill>
              </a:rPr>
              <a:t>IRS SS-4 Application for Employer Identification Number </a:t>
            </a:r>
          </a:p>
          <a:p>
            <a:pPr lvl="2" fontAlgn="ctr">
              <a:lnSpc>
                <a:spcPct val="200000"/>
              </a:lnSpc>
            </a:pPr>
            <a:r>
              <a:rPr lang="en-US" sz="1400" i="1" dirty="0">
                <a:solidFill>
                  <a:schemeClr val="bg1"/>
                </a:solidFill>
              </a:rPr>
              <a:t>**for </a:t>
            </a:r>
            <a:r>
              <a:rPr lang="en-US" sz="1400" b="1" i="1" u="sng" dirty="0">
                <a:solidFill>
                  <a:schemeClr val="bg1"/>
                </a:solidFill>
              </a:rPr>
              <a:t>new</a:t>
            </a:r>
            <a:r>
              <a:rPr lang="en-US" sz="1400" i="1" dirty="0">
                <a:solidFill>
                  <a:schemeClr val="bg1"/>
                </a:solidFill>
              </a:rPr>
              <a:t> Employers only. TNT Transition Employers don’t need this form.</a:t>
            </a:r>
            <a:endParaRPr lang="en-US" sz="1400" dirty="0">
              <a:solidFill>
                <a:schemeClr val="bg1"/>
              </a:solidFill>
            </a:endParaRPr>
          </a:p>
          <a:p>
            <a:pPr marL="800100" lvl="1" indent="-342900" fontAlgn="ctr">
              <a:lnSpc>
                <a:spcPct val="200000"/>
              </a:lnSpc>
              <a:buAutoNum type="arabicPeriod" startAt="3"/>
            </a:pPr>
            <a:endParaRPr lang="en-US" sz="1600" dirty="0">
              <a:solidFill>
                <a:schemeClr val="bg1"/>
              </a:solidFill>
            </a:endParaRPr>
          </a:p>
          <a:p>
            <a:pPr lvl="1" fontAlgn="ctr">
              <a:lnSpc>
                <a:spcPct val="200000"/>
              </a:lnSpc>
            </a:pPr>
            <a:r>
              <a:rPr lang="en-US" sz="1600" dirty="0">
                <a:solidFill>
                  <a:schemeClr val="bg1"/>
                </a:solidFill>
              </a:rPr>
              <a:t>OPTIONAL:  Responsible Party Form</a:t>
            </a:r>
            <a:endParaRPr lang="en-US" dirty="0"/>
          </a:p>
        </p:txBody>
      </p:sp>
    </p:spTree>
    <p:extLst>
      <p:ext uri="{BB962C8B-B14F-4D97-AF65-F5344CB8AC3E}">
        <p14:creationId xmlns:p14="http://schemas.microsoft.com/office/powerpoint/2010/main" val="339556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EMPLOYERS: Confirm information in Enrollment Packets</a:t>
            </a:r>
          </a:p>
        </p:txBody>
      </p:sp>
      <p:sp>
        <p:nvSpPr>
          <p:cNvPr id="3" name="Content Placeholder 2"/>
          <p:cNvSpPr>
            <a:spLocks noGrp="1"/>
          </p:cNvSpPr>
          <p:nvPr>
            <p:ph sz="half" idx="1"/>
          </p:nvPr>
        </p:nvSpPr>
        <p:spPr>
          <a:xfrm>
            <a:off x="628649" y="1717288"/>
            <a:ext cx="3822581" cy="4373092"/>
          </a:xfrm>
        </p:spPr>
        <p:txBody>
          <a:bodyPr>
            <a:normAutofit/>
          </a:bodyPr>
          <a:lstStyle/>
          <a:p>
            <a:pPr marL="0" indent="0">
              <a:buNone/>
            </a:pPr>
            <a:r>
              <a:rPr lang="en-US" dirty="0">
                <a:solidFill>
                  <a:srgbClr val="F47735"/>
                </a:solidFill>
                <a:latin typeface="Rockwell" panose="02060603020205020403" pitchFamily="18" charset="0"/>
              </a:rPr>
              <a:t>If any information is incorrect:</a:t>
            </a:r>
          </a:p>
          <a:p>
            <a:r>
              <a:rPr lang="en-US" sz="1400" b="1" dirty="0">
                <a:solidFill>
                  <a:schemeClr val="tx1"/>
                </a:solidFill>
              </a:rPr>
              <a:t>Employers </a:t>
            </a:r>
            <a:r>
              <a:rPr lang="en-US" sz="1400" dirty="0">
                <a:solidFill>
                  <a:schemeClr val="tx1"/>
                </a:solidFill>
              </a:rPr>
              <a:t>will need to contact PPL’s customer service to receive a new Enrollment Packet.</a:t>
            </a:r>
          </a:p>
          <a:p>
            <a:pPr algn="ctr" fontAlgn="t"/>
            <a:r>
              <a:rPr lang="en-US" sz="1400" dirty="0"/>
              <a:t>Toll-free number – English       		 1-888-419-7705</a:t>
            </a:r>
          </a:p>
          <a:p>
            <a:pPr algn="ctr" fontAlgn="t"/>
            <a:r>
              <a:rPr lang="en-US" sz="1400" dirty="0"/>
              <a:t>Toll-free number – Spanish       		1-888-419-7720</a:t>
            </a:r>
          </a:p>
          <a:p>
            <a:pPr algn="ctr" fontAlgn="t"/>
            <a:r>
              <a:rPr lang="en-US" sz="1400" dirty="0"/>
              <a:t>Toll-free number – Russian      		 1-888-419-7734</a:t>
            </a:r>
          </a:p>
          <a:p>
            <a:pPr algn="ctr" fontAlgn="t"/>
            <a:r>
              <a:rPr lang="en-US" sz="1400" dirty="0"/>
              <a:t>TTY free number       		 </a:t>
            </a:r>
            <a:r>
              <a:rPr lang="en-US" sz="1400" dirty="0">
                <a:solidFill>
                  <a:schemeClr val="tx1"/>
                </a:solidFill>
              </a:rPr>
              <a:t>1-800-360-5899</a:t>
            </a: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4761781" y="1193649"/>
            <a:ext cx="4106321" cy="5299915"/>
          </a:xfrm>
          <a:prstGeom prst="rect">
            <a:avLst/>
          </a:prstGeom>
        </p:spPr>
      </p:pic>
    </p:spTree>
    <p:extLst>
      <p:ext uri="{BB962C8B-B14F-4D97-AF65-F5344CB8AC3E}">
        <p14:creationId xmlns:p14="http://schemas.microsoft.com/office/powerpoint/2010/main" val="102132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EMPLOYERS: Required form #1</a:t>
            </a:r>
          </a:p>
        </p:txBody>
      </p:sp>
      <p:sp>
        <p:nvSpPr>
          <p:cNvPr id="3" name="Content Placeholder 2"/>
          <p:cNvSpPr>
            <a:spLocks noGrp="1"/>
          </p:cNvSpPr>
          <p:nvPr>
            <p:ph sz="half" idx="1"/>
          </p:nvPr>
        </p:nvSpPr>
        <p:spPr/>
        <p:txBody>
          <a:bodyPr>
            <a:normAutofit/>
          </a:bodyPr>
          <a:lstStyle/>
          <a:p>
            <a:pPr marL="0" indent="0">
              <a:buNone/>
            </a:pPr>
            <a:r>
              <a:rPr lang="en-US" dirty="0">
                <a:solidFill>
                  <a:srgbClr val="F47735"/>
                </a:solidFill>
                <a:latin typeface="Rockwell" panose="02060603020205020403" pitchFamily="18" charset="0"/>
              </a:rPr>
              <a:t>IRS Form 2678 Employer/Payer Appointment of Agent</a:t>
            </a:r>
          </a:p>
          <a:p>
            <a:pPr marL="0" indent="0">
              <a:buNone/>
            </a:pPr>
            <a:endParaRPr lang="en-US" dirty="0">
              <a:solidFill>
                <a:srgbClr val="F47735"/>
              </a:solidFill>
              <a:latin typeface="Rockwell" panose="02060603020205020403" pitchFamily="18" charset="0"/>
            </a:endParaRPr>
          </a:p>
          <a:p>
            <a:pPr marL="0" indent="0">
              <a:lnSpc>
                <a:spcPct val="100000"/>
              </a:lnSpc>
              <a:spcBef>
                <a:spcPts val="600"/>
              </a:spcBef>
              <a:spcAft>
                <a:spcPts val="1000"/>
              </a:spcAft>
              <a:buNone/>
            </a:pPr>
            <a:r>
              <a:rPr lang="en-US" sz="1400" b="1" dirty="0">
                <a:solidFill>
                  <a:schemeClr val="accent2"/>
                </a:solidFill>
              </a:rPr>
              <a:t># of pages: </a:t>
            </a:r>
            <a:r>
              <a:rPr lang="en-US" sz="1400" dirty="0">
                <a:solidFill>
                  <a:schemeClr val="tx1"/>
                </a:solidFill>
              </a:rPr>
              <a:t>1</a:t>
            </a:r>
          </a:p>
          <a:p>
            <a:pPr marL="0" indent="0">
              <a:lnSpc>
                <a:spcPct val="100000"/>
              </a:lnSpc>
              <a:spcBef>
                <a:spcPts val="600"/>
              </a:spcBef>
              <a:spcAft>
                <a:spcPts val="1000"/>
              </a:spcAft>
              <a:buNone/>
            </a:pPr>
            <a:r>
              <a:rPr lang="en-US" sz="1400" b="1" dirty="0">
                <a:solidFill>
                  <a:schemeClr val="accent2"/>
                </a:solidFill>
              </a:rPr>
              <a:t>Who needs to sign?: </a:t>
            </a:r>
            <a:r>
              <a:rPr lang="en-US" sz="1400" dirty="0">
                <a:solidFill>
                  <a:schemeClr val="tx1"/>
                </a:solidFill>
              </a:rPr>
              <a:t>Employer only</a:t>
            </a:r>
          </a:p>
          <a:p>
            <a:pPr marL="0" indent="0">
              <a:lnSpc>
                <a:spcPct val="100000"/>
              </a:lnSpc>
              <a:spcBef>
                <a:spcPts val="600"/>
              </a:spcBef>
              <a:spcAft>
                <a:spcPts val="1000"/>
              </a:spcAft>
              <a:buNone/>
            </a:pPr>
            <a:r>
              <a:rPr lang="en-US" sz="1400" b="1" dirty="0">
                <a:solidFill>
                  <a:schemeClr val="accent2"/>
                </a:solidFill>
              </a:rPr>
              <a:t>What am I signing?: </a:t>
            </a:r>
            <a:r>
              <a:rPr lang="en-US" sz="1400" dirty="0">
                <a:solidFill>
                  <a:schemeClr val="tx1"/>
                </a:solidFill>
              </a:rPr>
              <a:t>This form tells the IRS that the Employer is giving PPL permission to complete tax processes on their behalf for this program. This form only allows us to withhold taxes from the PSW’s paychecks and deposit those taxes with the IRS.  It does not allow PPL access to any personal income tax information.  </a:t>
            </a:r>
            <a:endParaRPr lang="en-US" sz="1400" dirty="0"/>
          </a:p>
          <a:p>
            <a:pPr marL="0" indent="0">
              <a:spcBef>
                <a:spcPts val="600"/>
              </a:spcBef>
              <a:spcAft>
                <a:spcPts val="1000"/>
              </a:spcAft>
              <a:buNone/>
              <a:defRPr/>
            </a:pPr>
            <a:r>
              <a:rPr lang="en-US" sz="1400" b="1" dirty="0">
                <a:solidFill>
                  <a:schemeClr val="accent2"/>
                </a:solidFill>
              </a:rPr>
              <a:t>Where do I sign? </a:t>
            </a:r>
            <a:r>
              <a:rPr lang="en-US" sz="1400" dirty="0">
                <a:solidFill>
                  <a:schemeClr val="tx1"/>
                </a:solidFill>
              </a:rPr>
              <a:t>PPL will put the Employers information into this form. They only need to sign and date where highlighted in yellow. </a:t>
            </a:r>
          </a:p>
          <a:p>
            <a:pPr marL="0" indent="0">
              <a:lnSpc>
                <a:spcPct val="100000"/>
              </a:lnSpc>
              <a:buNone/>
            </a:pP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6</a:t>
            </a:fld>
            <a:endParaRPr lang="en-US" dirty="0"/>
          </a:p>
        </p:txBody>
      </p:sp>
      <p:grpSp>
        <p:nvGrpSpPr>
          <p:cNvPr id="7" name="Group 4"/>
          <p:cNvGrpSpPr>
            <a:grpSpLocks noChangeAspect="1"/>
          </p:cNvGrpSpPr>
          <p:nvPr/>
        </p:nvGrpSpPr>
        <p:grpSpPr bwMode="auto">
          <a:xfrm>
            <a:off x="4739640" y="1121055"/>
            <a:ext cx="4169243" cy="5378694"/>
            <a:chOff x="398" y="-1042"/>
            <a:chExt cx="4964" cy="6404"/>
          </a:xfrm>
        </p:grpSpPr>
        <p:sp>
          <p:nvSpPr>
            <p:cNvPr id="9" name="AutoShape 3"/>
            <p:cNvSpPr>
              <a:spLocks noChangeAspect="1" noChangeArrowheads="1" noTextEdit="1"/>
            </p:cNvSpPr>
            <p:nvPr/>
          </p:nvSpPr>
          <p:spPr bwMode="auto">
            <a:xfrm>
              <a:off x="398" y="-1042"/>
              <a:ext cx="4964" cy="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 y="-1042"/>
              <a:ext cx="4972" cy="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608320" y="5654040"/>
            <a:ext cx="1215941" cy="182880"/>
          </a:xfrm>
          <a:prstGeom prst="rect">
            <a:avLst/>
          </a:prstGeom>
          <a:solidFill>
            <a:srgbClr val="FFFF00">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93080" y="5885780"/>
            <a:ext cx="548640" cy="10668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40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EMPLOYERS: Required form #2</a:t>
            </a:r>
          </a:p>
        </p:txBody>
      </p:sp>
      <p:sp>
        <p:nvSpPr>
          <p:cNvPr id="3" name="Content Placeholder 2"/>
          <p:cNvSpPr>
            <a:spLocks noGrp="1"/>
          </p:cNvSpPr>
          <p:nvPr>
            <p:ph sz="half" idx="1"/>
          </p:nvPr>
        </p:nvSpPr>
        <p:spPr>
          <a:xfrm>
            <a:off x="628650" y="1365956"/>
            <a:ext cx="3102522" cy="4811007"/>
          </a:xfrm>
        </p:spPr>
        <p:txBody>
          <a:bodyPr>
            <a:normAutofit/>
          </a:bodyPr>
          <a:lstStyle/>
          <a:p>
            <a:pPr marL="0" indent="0">
              <a:buNone/>
            </a:pPr>
            <a:r>
              <a:rPr lang="en-US" dirty="0">
                <a:solidFill>
                  <a:srgbClr val="F47735"/>
                </a:solidFill>
                <a:latin typeface="Rockwell" panose="02060603020205020403" pitchFamily="18" charset="0"/>
              </a:rPr>
              <a:t>OR Form 150-800-005 Tax Information Authorization &amp; Power of Attorney Representation</a:t>
            </a:r>
          </a:p>
          <a:p>
            <a:pPr marL="0" indent="0">
              <a:buNone/>
            </a:pPr>
            <a:endParaRPr lang="en-US" dirty="0">
              <a:solidFill>
                <a:srgbClr val="F47735"/>
              </a:solidFill>
              <a:latin typeface="Rockwell" panose="02060603020205020403" pitchFamily="18" charset="0"/>
            </a:endParaRPr>
          </a:p>
          <a:p>
            <a:pPr marL="0" indent="0">
              <a:lnSpc>
                <a:spcPct val="100000"/>
              </a:lnSpc>
              <a:spcBef>
                <a:spcPts val="600"/>
              </a:spcBef>
              <a:spcAft>
                <a:spcPts val="1000"/>
              </a:spcAft>
              <a:buNone/>
            </a:pPr>
            <a:r>
              <a:rPr lang="en-US" sz="1400" b="1" dirty="0">
                <a:solidFill>
                  <a:schemeClr val="accent2"/>
                </a:solidFill>
              </a:rPr>
              <a:t># of pages: </a:t>
            </a:r>
            <a:r>
              <a:rPr lang="en-US" sz="1400" dirty="0">
                <a:solidFill>
                  <a:schemeClr val="tx1"/>
                </a:solidFill>
              </a:rPr>
              <a:t>1</a:t>
            </a:r>
          </a:p>
          <a:p>
            <a:pPr marL="0" indent="0">
              <a:lnSpc>
                <a:spcPct val="100000"/>
              </a:lnSpc>
              <a:spcBef>
                <a:spcPts val="600"/>
              </a:spcBef>
              <a:spcAft>
                <a:spcPts val="1000"/>
              </a:spcAft>
              <a:buNone/>
            </a:pPr>
            <a:r>
              <a:rPr lang="en-US" sz="1400" b="1" dirty="0">
                <a:solidFill>
                  <a:schemeClr val="accent2"/>
                </a:solidFill>
              </a:rPr>
              <a:t>Who needs to sign?: </a:t>
            </a:r>
            <a:r>
              <a:rPr lang="en-US" sz="1400" dirty="0">
                <a:solidFill>
                  <a:schemeClr val="tx1"/>
                </a:solidFill>
              </a:rPr>
              <a:t>Employer only</a:t>
            </a:r>
          </a:p>
          <a:p>
            <a:pPr marL="0" indent="0">
              <a:lnSpc>
                <a:spcPct val="100000"/>
              </a:lnSpc>
              <a:spcBef>
                <a:spcPts val="600"/>
              </a:spcBef>
              <a:spcAft>
                <a:spcPts val="1000"/>
              </a:spcAft>
              <a:buNone/>
            </a:pPr>
            <a:r>
              <a:rPr lang="en-US" sz="1400" b="1" dirty="0">
                <a:solidFill>
                  <a:schemeClr val="accent2"/>
                </a:solidFill>
              </a:rPr>
              <a:t>What am I signing?: </a:t>
            </a:r>
            <a:r>
              <a:rPr lang="en-US" sz="1400" dirty="0">
                <a:solidFill>
                  <a:schemeClr val="tx1"/>
                </a:solidFill>
              </a:rPr>
              <a:t>This state form will authorize PPL to perform withholding and other tax preparations/ filing functions on behalf of the Employer at the state level. </a:t>
            </a:r>
            <a:endParaRPr lang="en-US" sz="1400" dirty="0"/>
          </a:p>
          <a:p>
            <a:pPr marL="0" indent="0">
              <a:spcBef>
                <a:spcPts val="600"/>
              </a:spcBef>
              <a:spcAft>
                <a:spcPts val="1000"/>
              </a:spcAft>
              <a:buNone/>
              <a:defRPr/>
            </a:pPr>
            <a:r>
              <a:rPr lang="en-US" sz="1400" b="1" dirty="0">
                <a:solidFill>
                  <a:schemeClr val="accent2"/>
                </a:solidFill>
              </a:rPr>
              <a:t>Where do I sign? </a:t>
            </a:r>
            <a:r>
              <a:rPr lang="en-US" sz="1400" dirty="0">
                <a:solidFill>
                  <a:schemeClr val="tx1"/>
                </a:solidFill>
              </a:rPr>
              <a:t>PPL will put the Employer’s information into this form. They only need to sign and date where highlighted in yellow. </a:t>
            </a:r>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7</a:t>
            </a:fld>
            <a:endParaRPr lang="en-US" dirty="0"/>
          </a:p>
        </p:txBody>
      </p:sp>
      <p:grpSp>
        <p:nvGrpSpPr>
          <p:cNvPr id="8" name="Group 4"/>
          <p:cNvGrpSpPr>
            <a:grpSpLocks noChangeAspect="1"/>
          </p:cNvGrpSpPr>
          <p:nvPr/>
        </p:nvGrpSpPr>
        <p:grpSpPr bwMode="auto">
          <a:xfrm>
            <a:off x="4572000" y="1227490"/>
            <a:ext cx="4343400" cy="5087938"/>
            <a:chOff x="1054" y="1094"/>
            <a:chExt cx="2736" cy="3205"/>
          </a:xfrm>
        </p:grpSpPr>
        <p:sp>
          <p:nvSpPr>
            <p:cNvPr id="9" name="AutoShape 3"/>
            <p:cNvSpPr>
              <a:spLocks noChangeAspect="1" noChangeArrowheads="1" noTextEdit="1"/>
            </p:cNvSpPr>
            <p:nvPr/>
          </p:nvSpPr>
          <p:spPr bwMode="auto">
            <a:xfrm>
              <a:off x="1054" y="1094"/>
              <a:ext cx="2736" cy="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 y="1094"/>
              <a:ext cx="2742"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p:nvPr/>
        </p:nvSpPr>
        <p:spPr>
          <a:xfrm>
            <a:off x="5029200" y="5120640"/>
            <a:ext cx="1310640" cy="106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99120" y="5120640"/>
            <a:ext cx="594360" cy="10668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614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68521"/>
            <a:ext cx="8005953" cy="905069"/>
          </a:xfrm>
        </p:spPr>
        <p:txBody>
          <a:bodyPr>
            <a:noAutofit/>
          </a:bodyPr>
          <a:lstStyle/>
          <a:p>
            <a:pPr lvl="0">
              <a:lnSpc>
                <a:spcPct val="100000"/>
              </a:lnSpc>
              <a:spcBef>
                <a:spcPts val="0"/>
              </a:spcBef>
            </a:pPr>
            <a:r>
              <a:rPr lang="en-US" dirty="0"/>
              <a:t>EMPLOYERS: Required form (for New Employers only)</a:t>
            </a:r>
            <a:endParaRPr lang="en-US" dirty="0">
              <a:ea typeface="+mn-ea"/>
              <a:cs typeface="+mn-cs"/>
            </a:endParaRPr>
          </a:p>
        </p:txBody>
      </p:sp>
      <p:sp>
        <p:nvSpPr>
          <p:cNvPr id="3" name="Content Placeholder 2"/>
          <p:cNvSpPr>
            <a:spLocks noGrp="1"/>
          </p:cNvSpPr>
          <p:nvPr>
            <p:ph sz="half" idx="1"/>
          </p:nvPr>
        </p:nvSpPr>
        <p:spPr>
          <a:xfrm>
            <a:off x="628650" y="1874674"/>
            <a:ext cx="3886200" cy="4811007"/>
          </a:xfrm>
        </p:spPr>
        <p:txBody>
          <a:bodyPr>
            <a:normAutofit/>
          </a:bodyPr>
          <a:lstStyle/>
          <a:p>
            <a:pPr marL="0" indent="0">
              <a:buNone/>
            </a:pPr>
            <a:r>
              <a:rPr lang="en-US" dirty="0">
                <a:solidFill>
                  <a:srgbClr val="F47735"/>
                </a:solidFill>
                <a:latin typeface="Rockwell" panose="02060603020205020403" pitchFamily="18" charset="0"/>
              </a:rPr>
              <a:t>IRS Form 22-4 Application for Employer Identification Number</a:t>
            </a:r>
          </a:p>
          <a:p>
            <a:pPr marL="0" indent="0">
              <a:lnSpc>
                <a:spcPct val="100000"/>
              </a:lnSpc>
              <a:spcBef>
                <a:spcPts val="600"/>
              </a:spcBef>
              <a:spcAft>
                <a:spcPts val="1000"/>
              </a:spcAft>
              <a:buNone/>
            </a:pPr>
            <a:endParaRPr lang="en-US" sz="1400" b="1" dirty="0">
              <a:solidFill>
                <a:schemeClr val="accent2"/>
              </a:solidFill>
            </a:endParaRPr>
          </a:p>
          <a:p>
            <a:pPr marL="0" indent="0">
              <a:lnSpc>
                <a:spcPct val="100000"/>
              </a:lnSpc>
              <a:spcBef>
                <a:spcPts val="600"/>
              </a:spcBef>
              <a:spcAft>
                <a:spcPts val="1000"/>
              </a:spcAft>
              <a:buNone/>
            </a:pPr>
            <a:r>
              <a:rPr lang="en-US" sz="1400" b="1" dirty="0">
                <a:solidFill>
                  <a:schemeClr val="accent2"/>
                </a:solidFill>
              </a:rPr>
              <a:t># of pages: </a:t>
            </a:r>
            <a:r>
              <a:rPr lang="en-US" sz="1400" dirty="0">
                <a:solidFill>
                  <a:schemeClr val="tx1"/>
                </a:solidFill>
              </a:rPr>
              <a:t>1</a:t>
            </a:r>
          </a:p>
          <a:p>
            <a:pPr marL="0" indent="0">
              <a:lnSpc>
                <a:spcPct val="100000"/>
              </a:lnSpc>
              <a:spcBef>
                <a:spcPts val="600"/>
              </a:spcBef>
              <a:spcAft>
                <a:spcPts val="1000"/>
              </a:spcAft>
              <a:buNone/>
            </a:pPr>
            <a:r>
              <a:rPr lang="en-US" sz="1400" b="1" dirty="0">
                <a:solidFill>
                  <a:schemeClr val="accent2"/>
                </a:solidFill>
              </a:rPr>
              <a:t>Who needs to sign?: </a:t>
            </a:r>
            <a:r>
              <a:rPr lang="en-US" sz="1400" dirty="0">
                <a:solidFill>
                  <a:schemeClr val="tx1"/>
                </a:solidFill>
              </a:rPr>
              <a:t>Employer only</a:t>
            </a:r>
          </a:p>
          <a:p>
            <a:pPr marL="0" indent="0">
              <a:lnSpc>
                <a:spcPct val="100000"/>
              </a:lnSpc>
              <a:spcBef>
                <a:spcPts val="600"/>
              </a:spcBef>
              <a:spcAft>
                <a:spcPts val="1000"/>
              </a:spcAft>
              <a:buNone/>
            </a:pPr>
            <a:r>
              <a:rPr lang="en-US" sz="1400" b="1" dirty="0">
                <a:solidFill>
                  <a:schemeClr val="accent2"/>
                </a:solidFill>
              </a:rPr>
              <a:t>What am I signing?: </a:t>
            </a:r>
            <a:r>
              <a:rPr lang="en-US" sz="1400" dirty="0">
                <a:solidFill>
                  <a:schemeClr val="tx1"/>
                </a:solidFill>
              </a:rPr>
              <a:t>This form is an Application to the IRS for receiving an Employer Identification number. </a:t>
            </a:r>
            <a:endParaRPr lang="en-US" sz="1400" dirty="0"/>
          </a:p>
          <a:p>
            <a:pPr marL="0" indent="0">
              <a:spcBef>
                <a:spcPts val="600"/>
              </a:spcBef>
              <a:spcAft>
                <a:spcPts val="1000"/>
              </a:spcAft>
              <a:buNone/>
              <a:defRPr/>
            </a:pPr>
            <a:r>
              <a:rPr lang="en-US" sz="1400" b="1" dirty="0">
                <a:solidFill>
                  <a:schemeClr val="accent2"/>
                </a:solidFill>
              </a:rPr>
              <a:t>Where do I sign? </a:t>
            </a:r>
            <a:r>
              <a:rPr lang="en-US" sz="1400" dirty="0">
                <a:solidFill>
                  <a:schemeClr val="tx1"/>
                </a:solidFill>
              </a:rPr>
              <a:t>PPL put the Employers information into this form. Employers only need to sign and date where highlighted in yellow. </a:t>
            </a:r>
          </a:p>
          <a:p>
            <a:pPr marL="0" indent="0">
              <a:lnSpc>
                <a:spcPct val="100000"/>
              </a:lnSpc>
              <a:buNone/>
            </a:pPr>
            <a:endParaRPr lang="en-US" sz="1400" dirty="0"/>
          </a:p>
          <a:p>
            <a:pPr marL="0" indent="0">
              <a:lnSpc>
                <a:spcPct val="100000"/>
              </a:lnSpc>
              <a:buNone/>
            </a:pPr>
            <a:endParaRPr lang="en-US" sz="1400"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8</a:t>
            </a:fld>
            <a:endParaRPr lang="en-US" dirty="0"/>
          </a:p>
        </p:txBody>
      </p:sp>
      <p:sp>
        <p:nvSpPr>
          <p:cNvPr id="4" name="Right Arrow 3"/>
          <p:cNvSpPr/>
          <p:nvPr/>
        </p:nvSpPr>
        <p:spPr>
          <a:xfrm>
            <a:off x="4427937" y="6089290"/>
            <a:ext cx="590516" cy="3153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118410" y="1157292"/>
            <a:ext cx="3818148" cy="5240775"/>
          </a:xfrm>
          <a:prstGeom prst="rect">
            <a:avLst/>
          </a:prstGeom>
        </p:spPr>
      </p:pic>
      <p:sp>
        <p:nvSpPr>
          <p:cNvPr id="12" name="Footer Placeholder 4"/>
          <p:cNvSpPr>
            <a:spLocks noGrp="1"/>
          </p:cNvSpPr>
          <p:nvPr>
            <p:ph type="ftr" sz="quarter" idx="11"/>
          </p:nvPr>
        </p:nvSpPr>
        <p:spPr>
          <a:xfrm>
            <a:off x="183112" y="6548609"/>
            <a:ext cx="8332237" cy="180718"/>
          </a:xfrm>
        </p:spPr>
        <p:txBody>
          <a:bodyPr/>
          <a:lstStyle/>
          <a:p>
            <a:r>
              <a:rPr lang="en-US"/>
              <a:t>How to Fill Out Public Partnerships, LLC Enrollment Forms</a:t>
            </a:r>
            <a:endParaRPr lang="en-US" dirty="0"/>
          </a:p>
        </p:txBody>
      </p:sp>
      <p:sp>
        <p:nvSpPr>
          <p:cNvPr id="10" name="Rectangle 9"/>
          <p:cNvSpPr/>
          <p:nvPr/>
        </p:nvSpPr>
        <p:spPr>
          <a:xfrm>
            <a:off x="5509012" y="6089290"/>
            <a:ext cx="1393592" cy="226373"/>
          </a:xfrm>
          <a:prstGeom prst="rect">
            <a:avLst/>
          </a:prstGeom>
          <a:solidFill>
            <a:srgbClr val="FFFF00">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460149" y="6098098"/>
            <a:ext cx="548640" cy="18288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118410" y="1157292"/>
            <a:ext cx="3818148" cy="5247346"/>
          </a:xfrm>
          <a:prstGeom prst="rect">
            <a:avLst/>
          </a:prstGeom>
          <a:noFill/>
          <a:ln>
            <a:solidFill>
              <a:srgbClr val="35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88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EMPLOYERS: </a:t>
            </a:r>
            <a:r>
              <a:rPr lang="en-US" u="sng" dirty="0"/>
              <a:t>Optional</a:t>
            </a:r>
            <a:r>
              <a:rPr lang="en-US" dirty="0"/>
              <a:t> form</a:t>
            </a:r>
          </a:p>
        </p:txBody>
      </p:sp>
      <p:sp>
        <p:nvSpPr>
          <p:cNvPr id="3" name="Content Placeholder 2"/>
          <p:cNvSpPr>
            <a:spLocks noGrp="1"/>
          </p:cNvSpPr>
          <p:nvPr>
            <p:ph sz="half" idx="1"/>
          </p:nvPr>
        </p:nvSpPr>
        <p:spPr/>
        <p:txBody>
          <a:bodyPr>
            <a:normAutofit/>
          </a:bodyPr>
          <a:lstStyle/>
          <a:p>
            <a:pPr marL="0" indent="0">
              <a:buNone/>
            </a:pPr>
            <a:r>
              <a:rPr lang="en-US" dirty="0">
                <a:solidFill>
                  <a:srgbClr val="F47735"/>
                </a:solidFill>
                <a:latin typeface="Rockwell" panose="02060603020205020403" pitchFamily="18" charset="0"/>
              </a:rPr>
              <a:t>Responsible Party Form </a:t>
            </a:r>
          </a:p>
          <a:p>
            <a:pPr marL="0" indent="0">
              <a:lnSpc>
                <a:spcPct val="100000"/>
              </a:lnSpc>
              <a:spcBef>
                <a:spcPts val="600"/>
              </a:spcBef>
              <a:spcAft>
                <a:spcPts val="1000"/>
              </a:spcAft>
              <a:buNone/>
            </a:pPr>
            <a:endParaRPr lang="en-US" sz="1400" b="1" dirty="0">
              <a:solidFill>
                <a:schemeClr val="accent2"/>
              </a:solidFill>
            </a:endParaRPr>
          </a:p>
          <a:p>
            <a:pPr marL="0" indent="0">
              <a:lnSpc>
                <a:spcPct val="100000"/>
              </a:lnSpc>
              <a:spcBef>
                <a:spcPts val="600"/>
              </a:spcBef>
              <a:spcAft>
                <a:spcPts val="1000"/>
              </a:spcAft>
              <a:buNone/>
            </a:pPr>
            <a:r>
              <a:rPr lang="en-US" sz="1400" b="1" dirty="0">
                <a:solidFill>
                  <a:schemeClr val="accent2"/>
                </a:solidFill>
              </a:rPr>
              <a:t># of pages: </a:t>
            </a:r>
            <a:r>
              <a:rPr lang="en-US" sz="1400" dirty="0">
                <a:solidFill>
                  <a:schemeClr val="tx1"/>
                </a:solidFill>
              </a:rPr>
              <a:t>1</a:t>
            </a:r>
          </a:p>
          <a:p>
            <a:pPr marL="0" indent="0">
              <a:lnSpc>
                <a:spcPct val="100000"/>
              </a:lnSpc>
              <a:spcBef>
                <a:spcPts val="600"/>
              </a:spcBef>
              <a:spcAft>
                <a:spcPts val="1000"/>
              </a:spcAft>
              <a:buNone/>
            </a:pPr>
            <a:r>
              <a:rPr lang="en-US" sz="1400" b="1" dirty="0">
                <a:solidFill>
                  <a:schemeClr val="accent2"/>
                </a:solidFill>
              </a:rPr>
              <a:t>Who needs to sign?: </a:t>
            </a:r>
            <a:r>
              <a:rPr lang="en-US" sz="1400" dirty="0">
                <a:solidFill>
                  <a:schemeClr val="tx1"/>
                </a:solidFill>
              </a:rPr>
              <a:t>Employer and responsible party</a:t>
            </a:r>
          </a:p>
          <a:p>
            <a:pPr marL="0" indent="0">
              <a:lnSpc>
                <a:spcPct val="100000"/>
              </a:lnSpc>
              <a:spcBef>
                <a:spcPts val="600"/>
              </a:spcBef>
              <a:spcAft>
                <a:spcPts val="1000"/>
              </a:spcAft>
              <a:buNone/>
            </a:pPr>
            <a:r>
              <a:rPr lang="en-US" sz="1400" b="1" dirty="0">
                <a:solidFill>
                  <a:schemeClr val="accent2"/>
                </a:solidFill>
              </a:rPr>
              <a:t>What am I signing?: </a:t>
            </a:r>
            <a:r>
              <a:rPr lang="en-US" sz="1400" dirty="0">
                <a:solidFill>
                  <a:schemeClr val="tx1"/>
                </a:solidFill>
              </a:rPr>
              <a:t>This form gives PPL permission to speak to someone other than the Employer. An employer may want a friend or family member to be able to contact PPL with questions or to update the employer’s information. Without this form on file, PPL may only give case-specific information to the Employer themselves. </a:t>
            </a:r>
          </a:p>
          <a:p>
            <a:pPr marL="0" indent="0">
              <a:lnSpc>
                <a:spcPct val="100000"/>
              </a:lnSpc>
              <a:spcBef>
                <a:spcPts val="600"/>
              </a:spcBef>
              <a:spcAft>
                <a:spcPts val="1000"/>
              </a:spcAft>
              <a:buNone/>
            </a:pPr>
            <a:r>
              <a:rPr lang="en-US" sz="1400" b="1" dirty="0">
                <a:solidFill>
                  <a:schemeClr val="accent2"/>
                </a:solidFill>
              </a:rPr>
              <a:t>Where do I sign? </a:t>
            </a:r>
            <a:r>
              <a:rPr lang="en-US" sz="1400" dirty="0">
                <a:solidFill>
                  <a:schemeClr val="tx1"/>
                </a:solidFill>
              </a:rPr>
              <a:t>The </a:t>
            </a:r>
            <a:r>
              <a:rPr lang="en-US" sz="1400" b="1" u="sng" dirty="0">
                <a:solidFill>
                  <a:schemeClr val="tx1"/>
                </a:solidFill>
              </a:rPr>
              <a:t>responsible party </a:t>
            </a:r>
            <a:r>
              <a:rPr lang="en-US" sz="1400" dirty="0">
                <a:solidFill>
                  <a:schemeClr val="tx1"/>
                </a:solidFill>
              </a:rPr>
              <a:t>and </a:t>
            </a:r>
            <a:r>
              <a:rPr lang="en-US" sz="1400" b="1" u="sng" dirty="0">
                <a:solidFill>
                  <a:schemeClr val="tx1"/>
                </a:solidFill>
              </a:rPr>
              <a:t>employer</a:t>
            </a:r>
            <a:r>
              <a:rPr lang="en-US" sz="1400" dirty="0">
                <a:solidFill>
                  <a:schemeClr val="tx1"/>
                </a:solidFill>
              </a:rPr>
              <a:t> fills out the form, and signs and dates as specified on form.</a:t>
            </a:r>
          </a:p>
          <a:p>
            <a:pPr marL="0" indent="0">
              <a:lnSpc>
                <a:spcPct val="100000"/>
              </a:lnSpc>
              <a:buNone/>
            </a:pPr>
            <a:endParaRPr lang="en-US" sz="1400" dirty="0"/>
          </a:p>
          <a:p>
            <a:pPr marL="0" indent="0">
              <a:lnSpc>
                <a:spcPct val="100000"/>
              </a:lnSpc>
              <a:buNone/>
            </a:pPr>
            <a:endParaRPr lang="en-US" sz="1400" dirty="0"/>
          </a:p>
        </p:txBody>
      </p:sp>
      <p:sp>
        <p:nvSpPr>
          <p:cNvPr id="5" name="Footer Placeholder 4"/>
          <p:cNvSpPr>
            <a:spLocks noGrp="1"/>
          </p:cNvSpPr>
          <p:nvPr>
            <p:ph type="ftr" sz="quarter" idx="11"/>
          </p:nvPr>
        </p:nvSpPr>
        <p:spPr>
          <a:xfrm>
            <a:off x="183113" y="6548609"/>
            <a:ext cx="8332237" cy="180718"/>
          </a:xfrm>
        </p:spPr>
        <p:txBody>
          <a:bodyPr/>
          <a:lstStyle/>
          <a:p>
            <a:r>
              <a:rPr lang="en-US"/>
              <a:t>How to Fill Out Public Partnerships, LLC Enrollment Forms</a:t>
            </a:r>
            <a:endParaRPr lang="en-US" dirty="0"/>
          </a:p>
        </p:txBody>
      </p:sp>
      <p:sp>
        <p:nvSpPr>
          <p:cNvPr id="6" name="Slide Number Placeholder 5"/>
          <p:cNvSpPr>
            <a:spLocks noGrp="1"/>
          </p:cNvSpPr>
          <p:nvPr>
            <p:ph type="sldNum" sz="quarter" idx="12"/>
          </p:nvPr>
        </p:nvSpPr>
        <p:spPr/>
        <p:txBody>
          <a:bodyPr/>
          <a:lstStyle/>
          <a:p>
            <a:fld id="{F7C12BC4-994B-473A-871F-46235A85AC2B}" type="slidenum">
              <a:rPr lang="en-US" smtClean="0"/>
              <a:pPr/>
              <a:t>9</a:t>
            </a:fld>
            <a:endParaRPr lang="en-US" dirty="0"/>
          </a:p>
        </p:txBody>
      </p:sp>
      <p:sp>
        <p:nvSpPr>
          <p:cNvPr id="10" name="Rectangle 9"/>
          <p:cNvSpPr/>
          <p:nvPr/>
        </p:nvSpPr>
        <p:spPr>
          <a:xfrm>
            <a:off x="5608320" y="5654040"/>
            <a:ext cx="1215941" cy="182880"/>
          </a:xfrm>
          <a:prstGeom prst="rect">
            <a:avLst/>
          </a:prstGeom>
          <a:solidFill>
            <a:srgbClr val="FFFF00">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93080" y="5885780"/>
            <a:ext cx="548640" cy="10668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4831395" y="1220536"/>
            <a:ext cx="3985731" cy="5179732"/>
          </a:xfrm>
          <a:prstGeom prst="rect">
            <a:avLst/>
          </a:prstGeom>
        </p:spPr>
      </p:pic>
    </p:spTree>
    <p:extLst>
      <p:ext uri="{BB962C8B-B14F-4D97-AF65-F5344CB8AC3E}">
        <p14:creationId xmlns:p14="http://schemas.microsoft.com/office/powerpoint/2010/main" val="1111703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B29D3E71279445A3EB69AF1EAA0091" ma:contentTypeVersion="9" ma:contentTypeDescription="Create a new document." ma:contentTypeScope="" ma:versionID="379f3ff0eff5406c16353d5e079d2639">
  <xsd:schema xmlns:xsd="http://www.w3.org/2001/XMLSchema" xmlns:xs="http://www.w3.org/2001/XMLSchema" xmlns:p="http://schemas.microsoft.com/office/2006/metadata/properties" xmlns:ns3="faa9c8d0-ea15-4f66-b267-42adedf118cb" targetNamespace="http://schemas.microsoft.com/office/2006/metadata/properties" ma:root="true" ma:fieldsID="5b47023d297f7dee59ec6b192655f45b" ns3:_="">
    <xsd:import namespace="faa9c8d0-ea15-4f66-b267-42adedf118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a9c8d0-ea15-4f66-b267-42adedf11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A487BD-CE7D-4F41-98A2-C8B798D98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a9c8d0-ea15-4f66-b267-42adedf11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EDCAB-FF96-48D9-B8C2-4CE66963A52B}">
  <ds:schemaRefs>
    <ds:schemaRef ds:uri="http://schemas.microsoft.com/sharepoint/v3/contenttype/forms"/>
  </ds:schemaRefs>
</ds:datastoreItem>
</file>

<file path=customXml/itemProps3.xml><?xml version="1.0" encoding="utf-8"?>
<ds:datastoreItem xmlns:ds="http://schemas.openxmlformats.org/officeDocument/2006/customXml" ds:itemID="{75E7DC57-4D5A-44E8-BFEF-6E800C9D46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10939</TotalTime>
  <Words>2122</Words>
  <Application>Microsoft Office PowerPoint</Application>
  <PresentationFormat>On-screen Show (4:3)</PresentationFormat>
  <Paragraphs>241</Paragraphs>
  <Slides>21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Rockwell</vt:lpstr>
      <vt:lpstr>Office Theme</vt:lpstr>
      <vt:lpstr>Employers/Individuals and Personal Support Workers (PSWs) Transition to Oregon’s new Financial Management Agent Services (FMAS)  Filling out necessary paperwork</vt:lpstr>
      <vt:lpstr>List of forms sent to Employers and Employees/Personal Support Workers (PSWs)</vt:lpstr>
      <vt:lpstr>When can you begin work? </vt:lpstr>
      <vt:lpstr>EMPLOYER FORMS</vt:lpstr>
      <vt:lpstr>EMPLOYERS: Confirm information in Enrollment Packets</vt:lpstr>
      <vt:lpstr>EMPLOYERS: Required form #1</vt:lpstr>
      <vt:lpstr>EMPLOYERS: Required form #2</vt:lpstr>
      <vt:lpstr>EMPLOYERS: Required form (for New Employers only)</vt:lpstr>
      <vt:lpstr>EMPLOYERS: Optional form</vt:lpstr>
      <vt:lpstr>PSW FORMS</vt:lpstr>
      <vt:lpstr>PSW: Required form #1</vt:lpstr>
      <vt:lpstr>PSW: Provider Information and Attestation Form</vt:lpstr>
      <vt:lpstr>PSW: Provider Information and Attestation Form</vt:lpstr>
      <vt:lpstr>PSW: Required form #2</vt:lpstr>
      <vt:lpstr>PSW: I-9 Employment Eligibility Verification</vt:lpstr>
      <vt:lpstr>PSW: Required form #3</vt:lpstr>
      <vt:lpstr>NEXT STEPS</vt:lpstr>
      <vt:lpstr>Where are completed forms sent?</vt:lpstr>
      <vt:lpstr>Where can we go to learn more and get help? </vt:lpstr>
      <vt:lpstr>Where can we go to learn more and get help? </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Paiva, Ryan</dc:creator>
  <cp:lastModifiedBy>Adam Campling</cp:lastModifiedBy>
  <cp:revision>644</cp:revision>
  <cp:lastPrinted>2015-01-16T18:50:18Z</cp:lastPrinted>
  <dcterms:created xsi:type="dcterms:W3CDTF">2015-01-06T16:31:53Z</dcterms:created>
  <dcterms:modified xsi:type="dcterms:W3CDTF">2020-03-19T15:49:17Z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0x010100A8B29D3E71279445A3EB69AF1EAA0091</vt:lpwstr>
  </property>
</Properties>
</file>